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handoutMasterIdLst>
    <p:handoutMasterId r:id="rId93"/>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455" r:id="rId16"/>
    <p:sldId id="1464" r:id="rId17"/>
    <p:sldId id="1439" r:id="rId18"/>
    <p:sldId id="1476" r:id="rId19"/>
    <p:sldId id="1465" r:id="rId20"/>
    <p:sldId id="502" r:id="rId21"/>
    <p:sldId id="514" r:id="rId22"/>
    <p:sldId id="516" r:id="rId23"/>
    <p:sldId id="1473" r:id="rId24"/>
    <p:sldId id="1467" r:id="rId25"/>
    <p:sldId id="1468" r:id="rId26"/>
    <p:sldId id="1490" r:id="rId27"/>
    <p:sldId id="1447" r:id="rId28"/>
    <p:sldId id="1477" r:id="rId29"/>
    <p:sldId id="517" r:id="rId30"/>
    <p:sldId id="1509" r:id="rId31"/>
    <p:sldId id="597" r:id="rId32"/>
    <p:sldId id="599" r:id="rId33"/>
    <p:sldId id="595" r:id="rId34"/>
    <p:sldId id="1499" r:id="rId35"/>
    <p:sldId id="592" r:id="rId36"/>
    <p:sldId id="598" r:id="rId37"/>
    <p:sldId id="1478" r:id="rId38"/>
    <p:sldId id="1503" r:id="rId39"/>
    <p:sldId id="270" r:id="rId40"/>
    <p:sldId id="1500" r:id="rId41"/>
    <p:sldId id="1501" r:id="rId42"/>
    <p:sldId id="282" r:id="rId43"/>
    <p:sldId id="288" r:id="rId44"/>
    <p:sldId id="286" r:id="rId45"/>
    <p:sldId id="289" r:id="rId46"/>
    <p:sldId id="290" r:id="rId47"/>
    <p:sldId id="292" r:id="rId48"/>
    <p:sldId id="294" r:id="rId49"/>
    <p:sldId id="1513" r:id="rId50"/>
    <p:sldId id="1514" r:id="rId51"/>
    <p:sldId id="1515" r:id="rId52"/>
    <p:sldId id="1516" r:id="rId53"/>
    <p:sldId id="1517" r:id="rId54"/>
    <p:sldId id="1512" r:id="rId55"/>
    <p:sldId id="1496" r:id="rId56"/>
    <p:sldId id="1491" r:id="rId57"/>
    <p:sldId id="1507" r:id="rId58"/>
    <p:sldId id="1504" r:id="rId59"/>
    <p:sldId id="1492" r:id="rId60"/>
    <p:sldId id="1493" r:id="rId61"/>
    <p:sldId id="1494" r:id="rId62"/>
    <p:sldId id="1505" r:id="rId63"/>
    <p:sldId id="1487" r:id="rId64"/>
    <p:sldId id="1484" r:id="rId65"/>
    <p:sldId id="1481" r:id="rId66"/>
    <p:sldId id="1483" r:id="rId67"/>
    <p:sldId id="1480" r:id="rId68"/>
    <p:sldId id="1485" r:id="rId69"/>
    <p:sldId id="1489" r:id="rId70"/>
    <p:sldId id="665" r:id="rId71"/>
    <p:sldId id="1488" r:id="rId72"/>
    <p:sldId id="1469" r:id="rId73"/>
    <p:sldId id="1470" r:id="rId74"/>
    <p:sldId id="512" r:id="rId75"/>
    <p:sldId id="1486" r:id="rId76"/>
    <p:sldId id="490" r:id="rId77"/>
    <p:sldId id="1474" r:id="rId78"/>
    <p:sldId id="1475" r:id="rId79"/>
    <p:sldId id="1444" r:id="rId80"/>
    <p:sldId id="1449" r:id="rId81"/>
    <p:sldId id="1462" r:id="rId82"/>
    <p:sldId id="1454" r:id="rId83"/>
    <p:sldId id="518" r:id="rId84"/>
    <p:sldId id="589" r:id="rId85"/>
    <p:sldId id="1495" r:id="rId86"/>
    <p:sldId id="587" r:id="rId87"/>
    <p:sldId id="1460" r:id="rId88"/>
    <p:sldId id="1506" r:id="rId89"/>
    <p:sldId id="1497" r:id="rId90"/>
    <p:sldId id="573" r:id="rId9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517"/>
            <p14:sldId id="1509"/>
            <p14:sldId id="597"/>
            <p14:sldId id="599"/>
            <p14:sldId id="595"/>
            <p14:sldId id="1499"/>
            <p14:sldId id="592"/>
            <p14:sldId id="598"/>
            <p14:sldId id="1478"/>
          </p14:sldIdLst>
        </p14:section>
        <p14:section name="Tech_Support" id="{16C99AC3-9DE0-4BC4-BD4F-5D74399F0284}">
          <p14:sldIdLst>
            <p14:sldId id="1503"/>
            <p14:sldId id="270"/>
            <p14:sldId id="1500"/>
            <p14:sldId id="1501"/>
          </p14:sldIdLst>
        </p14:section>
        <p14:section name="GH" id="{157FD28C-F080-594A-8C50-ABEEB649819C}">
          <p14:sldIdLst>
            <p14:sldId id="282"/>
            <p14:sldId id="288"/>
            <p14:sldId id="286"/>
            <p14:sldId id="289"/>
            <p14:sldId id="290"/>
            <p14:sldId id="292"/>
            <p14:sldId id="294"/>
          </p14:sldIdLst>
        </p14:section>
        <p14:section name="Sana" id="{3C220462-8020-4547-9DC2-04C1361C8CF1}">
          <p14:sldIdLst>
            <p14:sldId id="1513"/>
            <p14:sldId id="1514"/>
            <p14:sldId id="1515"/>
          </p14:sldIdLst>
        </p14:section>
        <p14:section name="Collaboration" id="{5DF99A33-AB31-4962-84AA-E033419B6796}">
          <p14:sldIdLst>
            <p14:sldId id="1516"/>
            <p14:sldId id="1517"/>
          </p14:sldIdLst>
        </p14:section>
        <p14:section name="Paul_Topipotent" id="{8C360FFD-1D11-E44C-A7E5-C3E0CB691A9D}">
          <p14:sldIdLst>
            <p14:sldId id="1512"/>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 id="512"/>
          </p14:sldIdLst>
        </p14:section>
        <p14:section name="Cell_Identity" id="{F0E830CC-CBF7-4797-8B05-9A87DACFA6CB}">
          <p14:sldIdLst>
            <p14:sldId id="1486"/>
            <p14:sldId id="490"/>
            <p14:sldId id="1474"/>
            <p14:sldId id="1475"/>
            <p14:sldId id="1444"/>
          </p14:sldIdLst>
        </p14:section>
        <p14:section name="Protocol_bp" id="{BB7F5356-3C4C-4515-939B-F2D5A9E528D3}">
          <p14:sldIdLst>
            <p14:sldId id="1449"/>
            <p14:sldId id="1462"/>
            <p14:sldId id="1454"/>
            <p14:sldId id="518"/>
            <p14:sldId id="589"/>
            <p14:sldId id="1495"/>
            <p14:sldId id="587"/>
            <p14:sldId id="1460"/>
          </p14:sldIdLst>
        </p14:section>
        <p14:section name="appendix" id="{78ABCED0-6BF5-1549-9AE9-25D49A8BF2DA}">
          <p14:sldIdLst>
            <p14:sldId id="1506"/>
            <p14:sldId id="1497"/>
            <p14:sldId id="5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7994" autoAdjust="0"/>
    <p:restoredTop sz="78537" autoAdjust="0"/>
  </p:normalViewPr>
  <p:slideViewPr>
    <p:cSldViewPr snapToGrid="0">
      <p:cViewPr>
        <p:scale>
          <a:sx n="75" d="100"/>
          <a:sy n="75" d="100"/>
        </p:scale>
        <p:origin x="2352" y="348"/>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handoutMaster" Target="handoutMasters/handoutMaster1.xml"/><Relationship Id="rId98"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1/19/2022</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1/19/2022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from QSU, thank you so much for being here today, Especially for the efforts Mary and Ni spent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a:t>
            </a:r>
            <a:r>
              <a:rPr lang="en-US" sz="1800" b="0" i="0" dirty="0">
                <a:solidFill>
                  <a:srgbClr val="4D4E53"/>
                </a:solidFill>
                <a:effectLst/>
                <a:latin typeface="Univers55Roman"/>
              </a:rPr>
              <a:t>in two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a:t>
            </a:r>
            <a:r>
              <a:rPr lang="en-US" sz="1200" b="0" i="0" dirty="0">
                <a:solidFill>
                  <a:srgbClr val="00395C"/>
                </a:solidFill>
                <a:effectLst/>
              </a:rPr>
              <a:t>Transcriptional regulation in T cells, such as function of regulatory T cells and identity of mature CD8 T cell.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395C"/>
                </a:solidFill>
                <a:effectLst/>
              </a:rPr>
              <a:t>Second, the computational study and I developed an application for network analysis in 3D genome, it is now public accessible under the name </a:t>
            </a:r>
            <a:r>
              <a:rPr lang="en-US" sz="1200" b="0" i="0" dirty="0" err="1">
                <a:solidFill>
                  <a:srgbClr val="00395C"/>
                </a:solidFill>
                <a:effectLst/>
              </a:rPr>
              <a:t>HiChub</a:t>
            </a:r>
            <a:r>
              <a:rPr lang="en-US" sz="1200" b="0" i="0" dirty="0">
                <a:solidFill>
                  <a:srgbClr val="00395C"/>
                </a:solidFill>
                <a:effectLst/>
              </a:rPr>
              <a:t>.</a:t>
            </a:r>
            <a:endParaRPr lang="en-US" sz="1100" b="0" i="0" dirty="0">
              <a:solidFill>
                <a:srgbClr val="00395C"/>
              </a:solidFill>
              <a:effectLst/>
            </a:endParaRPr>
          </a:p>
          <a:p>
            <a:r>
              <a:rPr lang="en-US" dirty="0"/>
              <a:t>Third, the post-transcriptional regulation in T cells. such as mRNA stability during T-cell activation.</a:t>
            </a:r>
          </a:p>
          <a:p>
            <a:r>
              <a:rPr lang="en-US" dirty="0"/>
              <a:t>Today I will mainly talk about the first two components.</a:t>
            </a:r>
          </a:p>
        </p:txBody>
      </p:sp>
      <p:sp>
        <p:nvSpPr>
          <p:cNvPr id="4" name="Date Placeholder 3"/>
          <p:cNvSpPr>
            <a:spLocks noGrp="1"/>
          </p:cNvSpPr>
          <p:nvPr>
            <p:ph type="dt" idx="1"/>
          </p:nvPr>
        </p:nvSpPr>
        <p:spPr/>
        <p:txBody>
          <a:bodyPr/>
          <a:lstStyle/>
          <a:p>
            <a:fld id="{E1BAADCF-3A83-42A5-82C1-FE07CCC7E712}"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20</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First of all, from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look at the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As you can see, </a:t>
            </a:r>
          </a:p>
          <a:p>
            <a:r>
              <a:rPr lang="en-US" sz="1800" dirty="0">
                <a:effectLst/>
                <a:latin typeface="Times New Roman" panose="02020603050405020304" pitchFamily="18" charset="0"/>
                <a:ea typeface="SimSun" panose="02010600030101010101" pitchFamily="2" charset="-122"/>
              </a:rPr>
              <a:t>Tcf1 bound in multiple regions and three of them through direct binding.</a:t>
            </a:r>
          </a:p>
          <a:p>
            <a:r>
              <a:rPr lang="en-US" sz="1800" dirty="0">
                <a:effectLst/>
                <a:latin typeface="Times New Roman" panose="02020603050405020304" pitchFamily="18" charset="0"/>
                <a:ea typeface="SimSun" panose="02010600030101010101" pitchFamily="2" charset="-122"/>
              </a:rPr>
              <a:t>As result,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24</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published in nature communication.</a:t>
            </a:r>
          </a:p>
        </p:txBody>
      </p:sp>
      <p:sp>
        <p:nvSpPr>
          <p:cNvPr id="4" name="Slide Number Placeholder 3"/>
          <p:cNvSpPr>
            <a:spLocks noGrp="1"/>
          </p:cNvSpPr>
          <p:nvPr>
            <p:ph type="sldNum" sz="quarter" idx="10"/>
          </p:nvPr>
        </p:nvSpPr>
        <p:spPr/>
        <p:txBody>
          <a:bodyPr/>
          <a:lstStyle/>
          <a:p>
            <a:fld id="{FFFD2612-DEFE-4ACC-8924-D53ECD5A6EEA}" type="slidenum">
              <a:rPr lang="en-US" smtClean="0"/>
              <a:t>26</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27</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29</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Today I will mainly talk about the first two components.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30</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31</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35</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36</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38</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40</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52</a:t>
            </a:fld>
            <a:endParaRPr lang="en-US"/>
          </a:p>
        </p:txBody>
      </p:sp>
    </p:spTree>
    <p:extLst>
      <p:ext uri="{BB962C8B-B14F-4D97-AF65-F5344CB8AC3E}">
        <p14:creationId xmlns:p14="http://schemas.microsoft.com/office/powerpoint/2010/main" val="3783645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1181810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451603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57</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59</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even though the raw material is the same,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60</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62</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64</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65</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67</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68</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70</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71</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74</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76</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77</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78</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79</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80</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82</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83</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84</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screening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85</a:t>
            </a:fld>
            <a:endParaRPr lang="en-US"/>
          </a:p>
        </p:txBody>
      </p:sp>
    </p:spTree>
    <p:extLst>
      <p:ext uri="{BB962C8B-B14F-4D97-AF65-F5344CB8AC3E}">
        <p14:creationId xmlns:p14="http://schemas.microsoft.com/office/powerpoint/2010/main" val="1573759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transcription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88</a:t>
            </a:fld>
            <a:endParaRPr lang="en-US"/>
          </a:p>
        </p:txBody>
      </p:sp>
    </p:spTree>
    <p:extLst>
      <p:ext uri="{BB962C8B-B14F-4D97-AF65-F5344CB8AC3E}">
        <p14:creationId xmlns:p14="http://schemas.microsoft.com/office/powerpoint/2010/main" val="34520749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90</a:t>
            </a:fld>
            <a:endParaRPr lang="en-US"/>
          </a:p>
        </p:txBody>
      </p:sp>
    </p:spTree>
    <p:extLst>
      <p:ext uri="{BB962C8B-B14F-4D97-AF65-F5344CB8AC3E}">
        <p14:creationId xmlns:p14="http://schemas.microsoft.com/office/powerpoint/2010/main" val="267404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simple representation of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these multiple sites near gene Tcf7.</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rPr>
              <a:t>in two groups.</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1/19/2022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1/19/2022</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1/19/2022</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1/19/2022</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1/19/2022</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1/19/2022</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1/19/2022</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1/19/2022</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1/19/2022</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1/19/2022</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1/19/2022</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1/19/2022</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1/19/2022</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10.xml.rels><?xml version="1.0" encoding="UTF-8" standalone="yes"?>
<Relationships xmlns="http://schemas.openxmlformats.org/package/2006/relationships"><Relationship Id="rId8" Type="http://schemas.openxmlformats.org/officeDocument/2006/relationships/image" Target="../media/image26.tiff"/><Relationship Id="rId3" Type="http://schemas.openxmlformats.org/officeDocument/2006/relationships/image" Target="../media/image30.png"/><Relationship Id="rId7" Type="http://schemas.openxmlformats.org/officeDocument/2006/relationships/image" Target="../media/image27.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32.png"/><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33.png"/><Relationship Id="rId7" Type="http://schemas.openxmlformats.org/officeDocument/2006/relationships/image" Target="../media/image3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37.png"/><Relationship Id="rId5" Type="http://schemas.openxmlformats.org/officeDocument/2006/relationships/image" Target="../media/image35.png"/><Relationship Id="rId10" Type="http://schemas.openxmlformats.org/officeDocument/2006/relationships/image" Target="../media/image26.tiff"/><Relationship Id="rId4" Type="http://schemas.openxmlformats.org/officeDocument/2006/relationships/image" Target="../media/image34.png"/><Relationship Id="rId9" Type="http://schemas.openxmlformats.org/officeDocument/2006/relationships/image" Target="../media/image27.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1.png"/><Relationship Id="rId11" Type="http://schemas.openxmlformats.org/officeDocument/2006/relationships/image" Target="../media/image43.png"/><Relationship Id="rId5" Type="http://schemas.openxmlformats.org/officeDocument/2006/relationships/image" Target="../media/image40.png"/><Relationship Id="rId10" Type="http://schemas.openxmlformats.org/officeDocument/2006/relationships/image" Target="../media/image42.png"/><Relationship Id="rId4" Type="http://schemas.openxmlformats.org/officeDocument/2006/relationships/image" Target="../media/image23.png"/><Relationship Id="rId9" Type="http://schemas.openxmlformats.org/officeDocument/2006/relationships/image" Target="../media/image26.tiff"/></Relationships>
</file>

<file path=ppt/slides/_rels/slide1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19.xml.rels><?xml version="1.0" encoding="UTF-8" standalone="yes"?>
<Relationships xmlns="http://schemas.openxmlformats.org/package/2006/relationships"><Relationship Id="rId3" Type="http://schemas.openxmlformats.org/officeDocument/2006/relationships/image" Target="../media/image49.png"/><Relationship Id="rId7" Type="http://schemas.openxmlformats.org/officeDocument/2006/relationships/image" Target="../media/image26.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5.png"/><Relationship Id="rId4" Type="http://schemas.openxmlformats.org/officeDocument/2006/relationships/image" Target="../media/image5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6.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5.png"/><Relationship Id="rId4" Type="http://schemas.openxmlformats.org/officeDocument/2006/relationships/image" Target="../media/image51.png"/></Relationships>
</file>

<file path=ppt/slides/_rels/slide2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22.xml.rels><?xml version="1.0" encoding="UTF-8" standalone="yes"?>
<Relationships xmlns="http://schemas.openxmlformats.org/package/2006/relationships"><Relationship Id="rId8" Type="http://schemas.openxmlformats.org/officeDocument/2006/relationships/image" Target="../media/image56.emf"/><Relationship Id="rId3" Type="http://schemas.openxmlformats.org/officeDocument/2006/relationships/image" Target="../media/image54.png"/><Relationship Id="rId7" Type="http://schemas.openxmlformats.org/officeDocument/2006/relationships/image" Target="../media/image55.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 Id="rId9" Type="http://schemas.openxmlformats.org/officeDocument/2006/relationships/image" Target="../media/image57.emf"/></Relationships>
</file>

<file path=ppt/slides/_rels/slide23.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8.png"/><Relationship Id="rId7"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59.png"/><Relationship Id="rId5" Type="http://schemas.openxmlformats.org/officeDocument/2006/relationships/image" Target="../media/image23.png"/><Relationship Id="rId4" Type="http://schemas.openxmlformats.org/officeDocument/2006/relationships/image" Target="../media/image22.png"/><Relationship Id="rId9" Type="http://schemas.openxmlformats.org/officeDocument/2006/relationships/image" Target="../media/image38.png"/></Relationships>
</file>

<file path=ppt/slides/_rels/slide24.xml.rels><?xml version="1.0" encoding="UTF-8" standalone="yes"?>
<Relationships xmlns="http://schemas.openxmlformats.org/package/2006/relationships"><Relationship Id="rId8" Type="http://schemas.openxmlformats.org/officeDocument/2006/relationships/image" Target="../media/image64.emf"/><Relationship Id="rId3" Type="http://schemas.openxmlformats.org/officeDocument/2006/relationships/image" Target="../media/image62.png"/><Relationship Id="rId7"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8.png"/><Relationship Id="rId7" Type="http://schemas.openxmlformats.org/officeDocument/2006/relationships/image" Target="../media/image26.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43.png"/><Relationship Id="rId10" Type="http://schemas.openxmlformats.org/officeDocument/2006/relationships/image" Target="../media/image38.png"/><Relationship Id="rId4" Type="http://schemas.openxmlformats.org/officeDocument/2006/relationships/image" Target="../media/image22.png"/><Relationship Id="rId9" Type="http://schemas.openxmlformats.org/officeDocument/2006/relationships/image" Target="../media/image65.png"/></Relationships>
</file>

<file path=ppt/slides/_rels/slide2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26.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5.png"/><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8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59.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74.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58.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37.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2.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91.png"/></Relationships>
</file>

<file path=ppt/slides/_rels/slide4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96.png"/><Relationship Id="rId4" Type="http://schemas.openxmlformats.org/officeDocument/2006/relationships/image" Target="../media/image95.png"/></Relationships>
</file>

<file path=ppt/slides/_rels/slide4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98.png"/></Relationships>
</file>

<file path=ppt/slides/_rels/slide49.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3.png"/></Relationships>
</file>

<file path=ppt/slides/_rels/slide53.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9.png"/></Relationships>
</file>

<file path=ppt/slides/_rels/slide6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29.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26.tiff"/><Relationship Id="rId5" Type="http://schemas.openxmlformats.org/officeDocument/2006/relationships/image" Target="../media/image27.jpeg"/><Relationship Id="rId4" Type="http://schemas.openxmlformats.org/officeDocument/2006/relationships/image" Target="../media/image25.png"/></Relationships>
</file>

<file path=ppt/slides/_rels/slide62.xml.rels><?xml version="1.0" encoding="UTF-8" standalone="yes"?>
<Relationships xmlns="http://schemas.openxmlformats.org/package/2006/relationships"><Relationship Id="rId3" Type="http://schemas.openxmlformats.org/officeDocument/2006/relationships/image" Target="../media/image112.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3.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5.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1.png"/><Relationship Id="rId4" Type="http://schemas.openxmlformats.org/officeDocument/2006/relationships/image" Target="../media/image120.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24.png"/></Relationships>
</file>

<file path=ppt/slides/_rels/slide72.xml.rels><?xml version="1.0" encoding="UTF-8" standalone="yes"?>
<Relationships xmlns="http://schemas.openxmlformats.org/package/2006/relationships"><Relationship Id="rId3" Type="http://schemas.openxmlformats.org/officeDocument/2006/relationships/image" Target="../media/image64.emf"/><Relationship Id="rId2" Type="http://schemas.openxmlformats.org/officeDocument/2006/relationships/image" Target="../media/image63.png"/><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73.xml.rels><?xml version="1.0" encoding="UTF-8" standalone="yes"?>
<Relationships xmlns="http://schemas.openxmlformats.org/package/2006/relationships"><Relationship Id="rId3" Type="http://schemas.openxmlformats.org/officeDocument/2006/relationships/image" Target="../media/image55.emf"/><Relationship Id="rId2" Type="http://schemas.openxmlformats.org/officeDocument/2006/relationships/image" Target="../media/image74.PNG"/><Relationship Id="rId1" Type="http://schemas.openxmlformats.org/officeDocument/2006/relationships/slideLayout" Target="../slideLayouts/slideLayout2.xml"/><Relationship Id="rId5" Type="http://schemas.openxmlformats.org/officeDocument/2006/relationships/image" Target="../media/image57.emf"/><Relationship Id="rId4" Type="http://schemas.openxmlformats.org/officeDocument/2006/relationships/image" Target="../media/image56.emf"/></Relationships>
</file>

<file path=ppt/slides/_rels/slide7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29.png"/><Relationship Id="rId4" Type="http://schemas.openxmlformats.org/officeDocument/2006/relationships/image" Target="../media/image128.png"/></Relationships>
</file>

<file path=ppt/slides/_rels/slide7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tiff"/></Relationships>
</file>

<file path=ppt/slides/_rels/slide80.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3.png"/></Relationships>
</file>

<file path=ppt/slides/_rels/slide8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27.jpeg"/><Relationship Id="rId5" Type="http://schemas.openxmlformats.org/officeDocument/2006/relationships/image" Target="../media/image26.tiff"/><Relationship Id="rId4" Type="http://schemas.openxmlformats.org/officeDocument/2006/relationships/image" Target="../media/image25.png"/></Relationships>
</file>

<file path=ppt/slides/_rels/slide82.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tiff"/><Relationship Id="rId7" Type="http://schemas.openxmlformats.org/officeDocument/2006/relationships/image" Target="../media/image138.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37.png"/><Relationship Id="rId11" Type="http://schemas.openxmlformats.org/officeDocument/2006/relationships/image" Target="../media/image26.tiff"/><Relationship Id="rId5" Type="http://schemas.openxmlformats.org/officeDocument/2006/relationships/image" Target="../media/image136.png"/><Relationship Id="rId10" Type="http://schemas.openxmlformats.org/officeDocument/2006/relationships/image" Target="../media/image27.jpeg"/><Relationship Id="rId4" Type="http://schemas.openxmlformats.org/officeDocument/2006/relationships/image" Target="../media/image135.png"/><Relationship Id="rId9" Type="http://schemas.openxmlformats.org/officeDocument/2006/relationships/image" Target="../media/image25.png"/></Relationships>
</file>

<file path=ppt/slides/_rels/slide8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86.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2.xml"/><Relationship Id="rId4" Type="http://schemas.openxmlformats.org/officeDocument/2006/relationships/image" Target="../media/image143.png"/></Relationships>
</file>

<file path=ppt/slides/_rels/slide8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2.xml"/><Relationship Id="rId4" Type="http://schemas.openxmlformats.org/officeDocument/2006/relationships/image" Target="../media/image146.png"/></Relationships>
</file>

<file path=ppt/slides/_rels/slide88.xml.rels><?xml version="1.0" encoding="UTF-8" standalone="yes"?>
<Relationships xmlns="http://schemas.openxmlformats.org/package/2006/relationships"><Relationship Id="rId8" Type="http://schemas.openxmlformats.org/officeDocument/2006/relationships/image" Target="../media/image151.jpeg"/><Relationship Id="rId3" Type="http://schemas.openxmlformats.org/officeDocument/2006/relationships/image" Target="../media/image147.png"/><Relationship Id="rId7" Type="http://schemas.openxmlformats.org/officeDocument/2006/relationships/image" Target="../media/image150.jpeg"/><Relationship Id="rId12" Type="http://schemas.openxmlformats.org/officeDocument/2006/relationships/image" Target="../media/image7.png"/><Relationship Id="rId2" Type="http://schemas.openxmlformats.org/officeDocument/2006/relationships/notesSlide" Target="../notesSlides/notesSlide70.xml"/><Relationship Id="rId1" Type="http://schemas.openxmlformats.org/officeDocument/2006/relationships/slideLayout" Target="../slideLayouts/slideLayout1.xml"/><Relationship Id="rId6" Type="http://schemas.openxmlformats.org/officeDocument/2006/relationships/image" Target="../media/image149.jpeg"/><Relationship Id="rId11" Type="http://schemas.openxmlformats.org/officeDocument/2006/relationships/image" Target="../media/image154.jpeg"/><Relationship Id="rId5" Type="http://schemas.openxmlformats.org/officeDocument/2006/relationships/image" Target="../media/image148.jpeg"/><Relationship Id="rId10" Type="http://schemas.openxmlformats.org/officeDocument/2006/relationships/image" Target="../media/image153.jpeg"/><Relationship Id="rId4" Type="http://schemas.openxmlformats.org/officeDocument/2006/relationships/image" Target="../media/image6.png"/><Relationship Id="rId9" Type="http://schemas.openxmlformats.org/officeDocument/2006/relationships/image" Target="../media/image152.jpeg"/></Relationships>
</file>

<file path=ppt/slides/_rels/slide89.xml.rels><?xml version="1.0" encoding="UTF-8" standalone="yes"?>
<Relationships xmlns="http://schemas.openxmlformats.org/package/2006/relationships"><Relationship Id="rId2" Type="http://schemas.openxmlformats.org/officeDocument/2006/relationships/hyperlink" Target="https://irm.med.upenn.edu/wp-content/uploads/sites/33/2021/03/IRM-2021-Heme-Symposium-Booklet_x.pdf"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8" Type="http://schemas.openxmlformats.org/officeDocument/2006/relationships/image" Target="../media/image158.jpeg"/><Relationship Id="rId13" Type="http://schemas.openxmlformats.org/officeDocument/2006/relationships/image" Target="../media/image163.jpeg"/><Relationship Id="rId3" Type="http://schemas.openxmlformats.org/officeDocument/2006/relationships/image" Target="../media/image147.png"/><Relationship Id="rId7" Type="http://schemas.openxmlformats.org/officeDocument/2006/relationships/image" Target="../media/image157.jpeg"/><Relationship Id="rId12" Type="http://schemas.openxmlformats.org/officeDocument/2006/relationships/image" Target="../media/image162.jpeg"/><Relationship Id="rId2" Type="http://schemas.openxmlformats.org/officeDocument/2006/relationships/notesSlide" Target="../notesSlides/notesSlide71.xml"/><Relationship Id="rId16" Type="http://schemas.openxmlformats.org/officeDocument/2006/relationships/image" Target="../media/image166.png"/><Relationship Id="rId1" Type="http://schemas.openxmlformats.org/officeDocument/2006/relationships/slideLayout" Target="../slideLayouts/slideLayout1.xml"/><Relationship Id="rId6" Type="http://schemas.openxmlformats.org/officeDocument/2006/relationships/image" Target="../media/image156.jpeg"/><Relationship Id="rId11" Type="http://schemas.openxmlformats.org/officeDocument/2006/relationships/image" Target="../media/image161.jpeg"/><Relationship Id="rId5" Type="http://schemas.openxmlformats.org/officeDocument/2006/relationships/image" Target="../media/image155.jpeg"/><Relationship Id="rId15" Type="http://schemas.openxmlformats.org/officeDocument/2006/relationships/image" Target="../media/image165.png"/><Relationship Id="rId10" Type="http://schemas.openxmlformats.org/officeDocument/2006/relationships/image" Target="../media/image160.jpeg"/><Relationship Id="rId4" Type="http://schemas.openxmlformats.org/officeDocument/2006/relationships/image" Target="../media/image6.png"/><Relationship Id="rId9" Type="http://schemas.openxmlformats.org/officeDocument/2006/relationships/image" Target="../media/image159.jpeg"/><Relationship Id="rId14" Type="http://schemas.openxmlformats.org/officeDocument/2006/relationships/image" Target="../media/image164.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408910" y="1645666"/>
            <a:ext cx="11374179" cy="15062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327124" y="3087491"/>
            <a:ext cx="9144000" cy="949751"/>
          </a:xfrm>
        </p:spPr>
        <p:txBody>
          <a:bodyPr>
            <a:normAutofit/>
          </a:bodyPr>
          <a:lstStyle/>
          <a:p>
            <a:r>
              <a:rPr lang="en-US" dirty="0">
                <a:solidFill>
                  <a:srgbClr val="00395C"/>
                </a:solidFill>
              </a:rPr>
              <a:t>Xiang Li</a:t>
            </a:r>
          </a:p>
          <a:p>
            <a:r>
              <a:rPr lang="en-US" sz="1800" dirty="0">
                <a:solidFill>
                  <a:srgbClr val="00395C"/>
                </a:solidFill>
              </a:rPr>
              <a:t>01/20/2022</a:t>
            </a:r>
          </a:p>
        </p:txBody>
      </p:sp>
      <p:grpSp>
        <p:nvGrpSpPr>
          <p:cNvPr id="6" name="Group 5">
            <a:extLst>
              <a:ext uri="{FF2B5EF4-FFF2-40B4-BE49-F238E27FC236}">
                <a16:creationId xmlns:a16="http://schemas.microsoft.com/office/drawing/2014/main" id="{F785D690-DE26-409E-9D9D-92F5C128E75F}"/>
              </a:ext>
            </a:extLst>
          </p:cNvPr>
          <p:cNvGrpSpPr/>
          <p:nvPr/>
        </p:nvGrpSpPr>
        <p:grpSpPr>
          <a:xfrm>
            <a:off x="0" y="4348734"/>
            <a:ext cx="12153900" cy="2470108"/>
            <a:chOff x="0" y="4348734"/>
            <a:chExt cx="12153900" cy="2470108"/>
          </a:xfrm>
        </p:grpSpPr>
        <p:pic>
          <p:nvPicPr>
            <p:cNvPr id="8" name="Picture 7">
              <a:extLst>
                <a:ext uri="{FF2B5EF4-FFF2-40B4-BE49-F238E27FC236}">
                  <a16:creationId xmlns:a16="http://schemas.microsoft.com/office/drawing/2014/main" id="{7466B079-BAFC-B644-BF87-085C2B22F69A}"/>
                </a:ext>
              </a:extLst>
            </p:cNvPr>
            <p:cNvPicPr>
              <a:picLocks noChangeAspect="1"/>
            </p:cNvPicPr>
            <p:nvPr/>
          </p:nvPicPr>
          <p:blipFill>
            <a:blip r:embed="rId3"/>
            <a:stretch>
              <a:fillRect/>
            </a:stretch>
          </p:blipFill>
          <p:spPr>
            <a:xfrm>
              <a:off x="0" y="4348734"/>
              <a:ext cx="5486400" cy="850900"/>
            </a:xfrm>
            <a:prstGeom prst="rect">
              <a:avLst/>
            </a:prstGeom>
          </p:spPr>
        </p:pic>
        <p:pic>
          <p:nvPicPr>
            <p:cNvPr id="1030" name="Picture 6" descr="QSU group pic ">
              <a:extLst>
                <a:ext uri="{FF2B5EF4-FFF2-40B4-BE49-F238E27FC236}">
                  <a16:creationId xmlns:a16="http://schemas.microsoft.com/office/drawing/2014/main" id="{72E5B63C-D356-FF47-A168-CE95622F432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1644" b="36675"/>
            <a:stretch/>
          </p:blipFill>
          <p:spPr bwMode="auto">
            <a:xfrm>
              <a:off x="2481193" y="5136134"/>
              <a:ext cx="9672707" cy="1682708"/>
            </a:xfrm>
            <a:prstGeom prst="rect">
              <a:avLst/>
            </a:prstGeom>
            <a:noFill/>
            <a:extLst>
              <a:ext uri="{909E8E84-426E-40DD-AFC4-6F175D3DCCD1}">
                <a14:hiddenFill xmlns:a14="http://schemas.microsoft.com/office/drawing/2010/main">
                  <a:solidFill>
                    <a:srgbClr val="FFFFFF"/>
                  </a:solidFill>
                </a14:hiddenFill>
              </a:ext>
            </a:extLst>
          </p:spPr>
        </p:pic>
      </p:grpSp>
      <p:pic>
        <p:nvPicPr>
          <p:cNvPr id="22" name="Picture 4" descr="GW Department of Physics; Columbian College of Arts and Sciences">
            <a:extLst>
              <a:ext uri="{FF2B5EF4-FFF2-40B4-BE49-F238E27FC236}">
                <a16:creationId xmlns:a16="http://schemas.microsoft.com/office/drawing/2014/main" id="{9EDDB128-3353-B94D-BA2F-C82A8D8A62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8145" y="103268"/>
            <a:ext cx="4397445" cy="7915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DE2F7091-9697-5641-B72E-D993B646366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1082"/>
          <a:stretch/>
        </p:blipFill>
        <p:spPr bwMode="auto">
          <a:xfrm>
            <a:off x="10385060" y="-24444"/>
            <a:ext cx="1651958" cy="1095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NIH-logo – UCRC">
            <a:extLst>
              <a:ext uri="{FF2B5EF4-FFF2-40B4-BE49-F238E27FC236}">
                <a16:creationId xmlns:a16="http://schemas.microsoft.com/office/drawing/2014/main" id="{EB157EAF-4A18-FE4A-95DC-35B266AB3B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901874" y="20826"/>
            <a:ext cx="2344164" cy="843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99255E4-C0F1-8F4F-B75E-4A6CF6DB5EEB}"/>
              </a:ext>
            </a:extLst>
          </p:cNvPr>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58" y="-65056"/>
            <a:ext cx="875291"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5239003F-05E9-5349-8FDC-327DF3245735}"/>
              </a:ext>
            </a:extLst>
          </p:cNvPr>
          <p:cNvPicPr>
            <a:picLocks noChangeAspect="1"/>
          </p:cNvPicPr>
          <p:nvPr/>
        </p:nvPicPr>
        <p:blipFill>
          <a:blip r:embed="rId9"/>
          <a:stretch>
            <a:fillRect/>
          </a:stretch>
        </p:blipFill>
        <p:spPr>
          <a:xfrm>
            <a:off x="7281569" y="0"/>
            <a:ext cx="3276600" cy="939800"/>
          </a:xfrm>
          <a:prstGeom prst="rect">
            <a:avLst/>
          </a:prstGeom>
        </p:spPr>
      </p:pic>
      <p:sp>
        <p:nvSpPr>
          <p:cNvPr id="53" name="Rectangle: Rounded Corners 15">
            <a:extLst>
              <a:ext uri="{FF2B5EF4-FFF2-40B4-BE49-F238E27FC236}">
                <a16:creationId xmlns:a16="http://schemas.microsoft.com/office/drawing/2014/main" id="{1AF6D227-B324-E041-839E-3447B352965E}"/>
              </a:ext>
            </a:extLst>
          </p:cNvPr>
          <p:cNvSpPr/>
          <p:nvPr/>
        </p:nvSpPr>
        <p:spPr>
          <a:xfrm>
            <a:off x="0" y="20826"/>
            <a:ext cx="12192000" cy="873982"/>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13" name="TextBox 12">
            <a:extLst>
              <a:ext uri="{FF2B5EF4-FFF2-40B4-BE49-F238E27FC236}">
                <a16:creationId xmlns:a16="http://schemas.microsoft.com/office/drawing/2014/main" id="{9313825C-3800-4F4A-9B72-43BB84C78869}"/>
              </a:ext>
            </a:extLst>
          </p:cNvPr>
          <p:cNvSpPr txBox="1"/>
          <p:nvPr/>
        </p:nvSpPr>
        <p:spPr>
          <a:xfrm>
            <a:off x="408910" y="5695176"/>
            <a:ext cx="6178550" cy="923330"/>
          </a:xfrm>
          <a:prstGeom prst="rect">
            <a:avLst/>
          </a:prstGeom>
          <a:noFill/>
        </p:spPr>
        <p:txBody>
          <a:bodyPr wrap="square">
            <a:spAutoFit/>
          </a:bodyPr>
          <a:lstStyle/>
          <a:p>
            <a:r>
              <a:rPr lang="en-US" dirty="0"/>
              <a:t>Special Thx to</a:t>
            </a:r>
          </a:p>
          <a:p>
            <a:r>
              <a:rPr lang="en-US" dirty="0"/>
              <a:t>Mary Boulos</a:t>
            </a:r>
          </a:p>
          <a:p>
            <a:r>
              <a:rPr lang="en-US" dirty="0"/>
              <a:t>Ni Deng </a:t>
            </a:r>
          </a:p>
        </p:txBody>
      </p:sp>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2948056" y="930449"/>
            <a:ext cx="6295887" cy="5056568"/>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17</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775726" y="1164853"/>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6468297" y="813522"/>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0" y="908926"/>
            <a:ext cx="12192000" cy="5447424"/>
          </a:xfrm>
        </p:spPr>
        <p:txBody>
          <a:bodyPr>
            <a:normAutofit fontScale="62500" lnSpcReduction="20000"/>
          </a:bodyPr>
          <a:lstStyle/>
          <a:p>
            <a:r>
              <a:rPr lang="en-US" sz="3400" b="0" i="0" dirty="0">
                <a:solidFill>
                  <a:srgbClr val="00395C"/>
                </a:solidFill>
                <a:effectLst/>
              </a:rPr>
              <a:t>PhD: </a:t>
            </a:r>
          </a:p>
          <a:p>
            <a:pPr lvl="1"/>
            <a:r>
              <a:rPr lang="en-US" sz="3000" b="0" i="0" dirty="0">
                <a:solidFill>
                  <a:srgbClr val="00395C"/>
                </a:solidFill>
                <a:effectLst/>
              </a:rPr>
              <a:t>Transcriptional regulation in T cells</a:t>
            </a:r>
            <a:endParaRPr lang="en-US" sz="2600" b="0" i="0" dirty="0">
              <a:solidFill>
                <a:srgbClr val="00395C"/>
              </a:solidFill>
              <a:effectLst/>
            </a:endParaRPr>
          </a:p>
          <a:p>
            <a:pPr lvl="2"/>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HH </a:t>
            </a:r>
            <a:r>
              <a:rPr lang="en-US" b="0" i="0" dirty="0" err="1">
                <a:solidFill>
                  <a:srgbClr val="00395C"/>
                </a:solidFill>
                <a:effectLst/>
              </a:rPr>
              <a:t>Xue</a:t>
            </a:r>
            <a:r>
              <a:rPr lang="en-US" b="0" i="0" dirty="0">
                <a:solidFill>
                  <a:srgbClr val="00395C"/>
                </a:solidFill>
                <a:effectLst/>
              </a:rPr>
              <a:t>, Nature Com (Oct 2021)</a:t>
            </a:r>
          </a:p>
          <a:p>
            <a:pPr lvl="2"/>
            <a:r>
              <a:rPr lang="en-US" b="0" i="0" dirty="0">
                <a:solidFill>
                  <a:srgbClr val="00395C"/>
                </a:solidFill>
                <a:effectLst/>
              </a:rPr>
              <a:t>Tcf1-CTCF cooperativity shapes genomic architecture to promote CD8+ T cell homeostasis. </a:t>
            </a:r>
            <a:r>
              <a:rPr lang="en-US" b="0" i="0" dirty="0" err="1">
                <a:solidFill>
                  <a:srgbClr val="00395C"/>
                </a:solidFill>
                <a:effectLst/>
              </a:rPr>
              <a:t>Qiang</a:t>
            </a:r>
            <a:r>
              <a:rPr lang="en-US" b="0" i="0" dirty="0">
                <a:solidFill>
                  <a:srgbClr val="00395C"/>
                </a:solidFill>
                <a:effectLst/>
              </a:rPr>
              <a:t>. S†, Shaoqi. Z</a:t>
            </a:r>
            <a:r>
              <a:rPr lang="en-US" b="0" i="0" u="sng" dirty="0">
                <a:solidFill>
                  <a:srgbClr val="00395C"/>
                </a:solidFill>
                <a:effectLst/>
              </a:rPr>
              <a:t>†</a:t>
            </a:r>
            <a:r>
              <a:rPr lang="en-US" b="0" i="0" dirty="0">
                <a:solidFill>
                  <a:srgbClr val="00395C"/>
                </a:solidFill>
                <a:effectLst/>
              </a:rPr>
              <a:t>, </a:t>
            </a:r>
            <a:r>
              <a:rPr lang="en-US" b="0" i="0" u="sng" dirty="0">
                <a:solidFill>
                  <a:srgbClr val="00395C"/>
                </a:solidFill>
                <a:effectLst/>
              </a:rPr>
              <a:t>Xiang Li</a:t>
            </a:r>
            <a:r>
              <a:rPr lang="en-US" b="0" i="0" dirty="0">
                <a:solidFill>
                  <a:srgbClr val="00395C"/>
                </a:solidFill>
                <a:effectLst/>
              </a:rPr>
              <a:t>, ...,, Revision Nature Immunology (2022)</a:t>
            </a:r>
          </a:p>
          <a:p>
            <a:pPr lvl="2"/>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HH </a:t>
            </a:r>
            <a:r>
              <a:rPr lang="en-US" b="0" i="0" dirty="0" err="1">
                <a:solidFill>
                  <a:srgbClr val="00395C"/>
                </a:solidFill>
                <a:effectLst/>
              </a:rPr>
              <a:t>Xue</a:t>
            </a:r>
            <a:r>
              <a:rPr lang="en-US" b="0" i="0" dirty="0">
                <a:solidFill>
                  <a:srgbClr val="00395C"/>
                </a:solidFill>
                <a:effectLst/>
              </a:rPr>
              <a:t>, J Exp Med (2019)</a:t>
            </a:r>
          </a:p>
          <a:p>
            <a:pPr marL="457200" lvl="1" indent="0">
              <a:buNone/>
            </a:pPr>
            <a:endParaRPr lang="en-US" b="0" i="0" dirty="0">
              <a:solidFill>
                <a:srgbClr val="00395C"/>
              </a:solidFill>
              <a:effectLst/>
            </a:endParaRPr>
          </a:p>
          <a:p>
            <a:pPr lvl="1"/>
            <a:r>
              <a:rPr lang="en-US" sz="3000" dirty="0">
                <a:solidFill>
                  <a:srgbClr val="00395C"/>
                </a:solidFill>
              </a:rPr>
              <a:t>Computational Study </a:t>
            </a:r>
          </a:p>
          <a:p>
            <a:pPr lvl="2"/>
            <a:r>
              <a:rPr lang="en-US" sz="2400" dirty="0">
                <a:solidFill>
                  <a:srgbClr val="00395C"/>
                </a:solidFill>
              </a:rPr>
              <a:t>Application for N</a:t>
            </a:r>
            <a:r>
              <a:rPr lang="en-US" sz="2400" b="0" i="0" dirty="0">
                <a:solidFill>
                  <a:srgbClr val="00395C"/>
                </a:solidFill>
                <a:effectLst/>
              </a:rPr>
              <a:t>etwork analysis in 3D Genome: </a:t>
            </a:r>
            <a:r>
              <a:rPr lang="en-US" sz="2400" b="0" i="0" dirty="0" err="1">
                <a:solidFill>
                  <a:srgbClr val="00395C"/>
                </a:solidFill>
                <a:effectLst/>
              </a:rPr>
              <a:t>HiCHub</a:t>
            </a:r>
            <a:r>
              <a:rPr lang="en-US" sz="2400" b="0" i="0" dirty="0">
                <a:solidFill>
                  <a:srgbClr val="00395C"/>
                </a:solidFill>
                <a:effectLst/>
              </a:rPr>
              <a:t> (submission)</a:t>
            </a:r>
          </a:p>
          <a:p>
            <a:pPr marL="457200" lvl="1" indent="0">
              <a:buNone/>
            </a:pPr>
            <a:endParaRPr lang="en-US" b="0" i="0" dirty="0">
              <a:solidFill>
                <a:srgbClr val="00395C"/>
              </a:solidFill>
              <a:effectLst/>
            </a:endParaRPr>
          </a:p>
          <a:p>
            <a:pPr lvl="1"/>
            <a:r>
              <a:rPr lang="en-US" sz="3000" b="0" i="0" dirty="0">
                <a:solidFill>
                  <a:srgbClr val="00395C"/>
                </a:solidFill>
                <a:effectLst/>
              </a:rPr>
              <a:t>Post-transcriptional </a:t>
            </a:r>
            <a:r>
              <a:rPr lang="en-US" sz="3000" dirty="0">
                <a:solidFill>
                  <a:srgbClr val="00395C"/>
                </a:solidFill>
              </a:rPr>
              <a:t>r</a:t>
            </a:r>
            <a:r>
              <a:rPr lang="en-US" sz="3000" b="0" i="0" dirty="0">
                <a:solidFill>
                  <a:srgbClr val="00395C"/>
                </a:solidFill>
                <a:effectLst/>
              </a:rPr>
              <a:t>egulation in T cells (2018)</a:t>
            </a:r>
          </a:p>
          <a:p>
            <a:pPr lvl="2"/>
            <a:r>
              <a:rPr lang="en-US" b="0" i="0" dirty="0">
                <a:solidFill>
                  <a:srgbClr val="00395C"/>
                </a:solidFill>
                <a:effectLst/>
              </a:rPr>
              <a:t>Transcriptome-wide stability analysis uncovers LARP4-mediated NFB1 mRNA stabilization during T-cell activation. Tian Y.†, ZZ.†, </a:t>
            </a:r>
            <a:r>
              <a:rPr lang="en-US" b="0" i="0" u="sng" dirty="0">
                <a:solidFill>
                  <a:srgbClr val="00395C"/>
                </a:solidFill>
                <a:effectLst/>
              </a:rPr>
              <a:t>Xiang Li</a:t>
            </a:r>
            <a:r>
              <a:rPr lang="en-US" b="0" i="0" dirty="0">
                <a:solidFill>
                  <a:srgbClr val="00395C"/>
                </a:solidFill>
                <a:effectLst/>
              </a:rPr>
              <a:t>†, ..., Zhu J. Nucleic Acids Research (2020).</a:t>
            </a:r>
          </a:p>
          <a:p>
            <a:pPr marL="914400" lvl="2" indent="0">
              <a:buNone/>
            </a:pPr>
            <a:endParaRPr lang="en-US" b="0" i="0" dirty="0">
              <a:solidFill>
                <a:srgbClr val="00395C"/>
              </a:solidFill>
              <a:effectLst/>
            </a:endParaRPr>
          </a:p>
          <a:p>
            <a:r>
              <a:rPr lang="en-US" sz="3400" dirty="0">
                <a:solidFill>
                  <a:srgbClr val="00395C"/>
                </a:solidFill>
              </a:rPr>
              <a:t>Industry:</a:t>
            </a:r>
          </a:p>
          <a:p>
            <a:pPr lvl="1"/>
            <a:r>
              <a:rPr lang="en-US" dirty="0">
                <a:solidFill>
                  <a:srgbClr val="00395C"/>
                </a:solidFill>
              </a:rPr>
              <a:t>Guardant Health: Patent under filling, Tumor fraction predictor basing on sequencing features</a:t>
            </a:r>
            <a:endParaRPr lang="en-US" dirty="0"/>
          </a:p>
          <a:p>
            <a:pPr lvl="1"/>
            <a:r>
              <a:rPr lang="en-US" dirty="0">
                <a:solidFill>
                  <a:srgbClr val="00395C"/>
                </a:solidFill>
              </a:rPr>
              <a:t>Sana Biotechnology: Workflow development for cell characterization. </a:t>
            </a:r>
          </a:p>
          <a:p>
            <a:pPr lvl="1"/>
            <a:endParaRPr lang="en-US" dirty="0">
              <a:solidFill>
                <a:srgbClr val="00395C"/>
              </a:solidFill>
            </a:endParaRPr>
          </a:p>
          <a:p>
            <a:r>
              <a:rPr lang="en-US" dirty="0">
                <a:solidFill>
                  <a:srgbClr val="00395C"/>
                </a:solidFill>
              </a:rPr>
              <a:t>Collaboration: (Algorithm &amp; Data analysis support)</a:t>
            </a:r>
          </a:p>
          <a:p>
            <a:pPr lvl="1"/>
            <a:r>
              <a:rPr lang="en-US" dirty="0">
                <a:solidFill>
                  <a:srgbClr val="00395C"/>
                </a:solidFill>
              </a:rPr>
              <a:t>Polar and Marine Research Integrated Analysis of Carbon Dioxide and Oxygen reveals Ocean Processes and Sensor Biases (revision, </a:t>
            </a:r>
            <a:r>
              <a:rPr lang="en-US" dirty="0" err="1">
                <a:solidFill>
                  <a:srgbClr val="00395C"/>
                </a:solidFill>
              </a:rPr>
              <a:t>Yingxu</a:t>
            </a:r>
            <a:r>
              <a:rPr lang="en-US" dirty="0">
                <a:solidFill>
                  <a:srgbClr val="00395C"/>
                </a:solidFill>
              </a:rPr>
              <a:t> Wu, </a:t>
            </a:r>
            <a:r>
              <a:rPr lang="en-US" dirty="0" err="1">
                <a:solidFill>
                  <a:srgbClr val="00395C"/>
                </a:solidFill>
              </a:rPr>
              <a:t>Jimei</a:t>
            </a:r>
            <a:r>
              <a:rPr lang="en-US" dirty="0">
                <a:solidFill>
                  <a:srgbClr val="00395C"/>
                </a:solidFill>
              </a:rPr>
              <a:t> University,)</a:t>
            </a:r>
          </a:p>
          <a:p>
            <a:pPr lvl="1"/>
            <a:r>
              <a:rPr lang="en-US" dirty="0">
                <a:solidFill>
                  <a:srgbClr val="00395C"/>
                </a:solidFill>
              </a:rPr>
              <a:t>Stem Cell Biology: To investigate the differentiation trajectory of trophoblasts (Chao-Po, </a:t>
            </a:r>
            <a:r>
              <a:rPr lang="en-US" dirty="0" err="1">
                <a:solidFill>
                  <a:srgbClr val="00395C"/>
                </a:solidFill>
              </a:rPr>
              <a:t>Lih</a:t>
            </a:r>
            <a:r>
              <a:rPr lang="en-US" dirty="0">
                <a:solidFill>
                  <a:srgbClr val="00395C"/>
                </a:solidFill>
              </a:rPr>
              <a:t>, PhD, Assistant Professor, STU, ongoing)</a:t>
            </a:r>
          </a:p>
          <a:p>
            <a:pPr lvl="1"/>
            <a:r>
              <a:rPr lang="en-US" dirty="0">
                <a:solidFill>
                  <a:srgbClr val="00395C"/>
                </a:solidFill>
              </a:rPr>
              <a:t>Behavioral and neural mechanisms of associative learning: To determine the functions of dopamine in reward-related behavior. (Y., Cheng, Post-Doc, JHU) </a:t>
            </a:r>
          </a:p>
          <a:p>
            <a:pPr lvl="1"/>
            <a:endParaRPr lang="en-US" dirty="0">
              <a:solidFill>
                <a:srgbClr val="00395C"/>
              </a:solidFill>
            </a:endParaRPr>
          </a:p>
          <a:p>
            <a:pPr marL="0" indent="0">
              <a:buNone/>
            </a:pPr>
            <a:endParaRPr lang="en-US" b="0" i="0" dirty="0">
              <a:solidFill>
                <a:srgbClr val="00395C"/>
              </a:solidFill>
              <a:effectLst/>
            </a:endParaRPr>
          </a:p>
          <a:p>
            <a:pPr lvl="1"/>
            <a:endParaRPr lang="en-US" dirty="0">
              <a:solidFill>
                <a:srgbClr val="00395C"/>
              </a:solidFill>
            </a:endParaRPr>
          </a:p>
          <a:p>
            <a:pPr marL="0" indent="0">
              <a:buNone/>
            </a:pPr>
            <a:endParaRPr lang="en-US" sz="2400"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Highlights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20</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20</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22</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2763" y="3387528"/>
            <a:ext cx="3596831" cy="7545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3" name="Arrow: Right 42">
            <a:extLst>
              <a:ext uri="{FF2B5EF4-FFF2-40B4-BE49-F238E27FC236}">
                <a16:creationId xmlns:a16="http://schemas.microsoft.com/office/drawing/2014/main" id="{E8E122CB-2DB9-4365-AF2A-58B46BF6D125}"/>
              </a:ext>
            </a:extLst>
          </p:cNvPr>
          <p:cNvSpPr/>
          <p:nvPr/>
        </p:nvSpPr>
        <p:spPr>
          <a:xfrm>
            <a:off x="5069594" y="3668353"/>
            <a:ext cx="1315775" cy="89731"/>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24</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26</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28</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28</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29</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30</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Failed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31</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32</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34</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34</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36</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37</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40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41</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Tumor Fraction Prediction by </a:t>
            </a:r>
            <a:r>
              <a:rPr lang="en-US" dirty="0" err="1"/>
              <a:t>cfDNA</a:t>
            </a:r>
            <a:r>
              <a:rPr lang="en-US" dirty="0"/>
              <a:t> Fragment Size </a:t>
            </a:r>
            <a:endParaRPr dirty="0"/>
          </a:p>
          <a:p>
            <a:pPr marL="0" lvl="0" indent="0" algn="l" rtl="0">
              <a:spcBef>
                <a:spcPts val="0"/>
              </a:spcBef>
              <a:spcAft>
                <a:spcPts val="0"/>
              </a:spcAft>
              <a:buNone/>
            </a:pPr>
            <a:r>
              <a:rPr lang="en-US" dirty="0"/>
              <a:t>----Supervisor: </a:t>
            </a:r>
            <a:r>
              <a:rPr lang="en-US" dirty="0" err="1"/>
              <a:t>Catalin</a:t>
            </a:r>
            <a:r>
              <a:rPr lang="en-US" dirty="0"/>
              <a:t> </a:t>
            </a:r>
            <a:r>
              <a:rPr lang="en-US" dirty="0" err="1"/>
              <a:t>Barbacioru</a:t>
            </a:r>
            <a:endParaRPr dirty="0"/>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dirty="0" err="1">
                <a:solidFill>
                  <a:schemeClr val="accent1"/>
                </a:solidFill>
              </a:rPr>
              <a:t>Mouliere</a:t>
            </a:r>
            <a:r>
              <a:rPr lang="en-US" sz="1600" dirty="0">
                <a:solidFill>
                  <a:schemeClr val="accent1"/>
                </a:solidFill>
              </a:rPr>
              <a:t>, Florent, et al. "Enhanced detection of circulating tumor DNA by fragment size analysis." </a:t>
            </a:r>
            <a:endParaRPr sz="1600" dirty="0">
              <a:solidFill>
                <a:schemeClr val="accent1"/>
              </a:solidFill>
            </a:endParaRPr>
          </a:p>
          <a:p>
            <a:pPr marL="0" lvl="0" indent="0" algn="l" rtl="0">
              <a:lnSpc>
                <a:spcPct val="115000"/>
              </a:lnSpc>
              <a:spcBef>
                <a:spcPts val="0"/>
              </a:spcBef>
              <a:spcAft>
                <a:spcPts val="0"/>
              </a:spcAft>
              <a:buNone/>
            </a:pPr>
            <a:r>
              <a:rPr lang="en-US" sz="1600" i="1" dirty="0">
                <a:solidFill>
                  <a:schemeClr val="accent1"/>
                </a:solidFill>
              </a:rPr>
              <a:t>Science translational medicine</a:t>
            </a:r>
            <a:r>
              <a:rPr lang="en-US" sz="1600" dirty="0">
                <a:solidFill>
                  <a:schemeClr val="accent1"/>
                </a:solidFill>
              </a:rPr>
              <a:t> 10.466 (2018).</a:t>
            </a:r>
            <a:endParaRPr sz="1600" dirty="0">
              <a:solidFill>
                <a:schemeClr val="accent1"/>
              </a:solidFill>
            </a:endParaRPr>
          </a:p>
          <a:p>
            <a:pPr marL="609600" lvl="0" indent="0" algn="l" rtl="0">
              <a:lnSpc>
                <a:spcPct val="115000"/>
              </a:lnSpc>
              <a:spcBef>
                <a:spcPts val="0"/>
              </a:spcBef>
              <a:spcAft>
                <a:spcPts val="0"/>
              </a:spcAft>
              <a:buNone/>
            </a:pPr>
            <a:endParaRPr sz="1600" dirty="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3A57-78E7-A14A-8303-0ECAB7BB7E08}"/>
              </a:ext>
            </a:extLst>
          </p:cNvPr>
          <p:cNvPicPr>
            <a:picLocks noChangeAspect="1"/>
          </p:cNvPicPr>
          <p:nvPr/>
        </p:nvPicPr>
        <p:blipFill rotWithShape="1">
          <a:blip r:embed="rId2"/>
          <a:srcRect t="10598"/>
          <a:stretch/>
        </p:blipFill>
        <p:spPr>
          <a:xfrm>
            <a:off x="0" y="1208868"/>
            <a:ext cx="12192000" cy="5147482"/>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Timeline of </a:t>
            </a:r>
          </a:p>
          <a:p>
            <a:pPr algn="ctr"/>
            <a:r>
              <a:rPr lang="en-US" dirty="0">
                <a:solidFill>
                  <a:srgbClr val="00395C"/>
                </a:solidFill>
              </a:rPr>
              <a:t>Human genome assembly and variants</a:t>
            </a:r>
          </a:p>
        </p:txBody>
      </p:sp>
    </p:spTree>
    <p:extLst>
      <p:ext uri="{BB962C8B-B14F-4D97-AF65-F5344CB8AC3E}">
        <p14:creationId xmlns:p14="http://schemas.microsoft.com/office/powerpoint/2010/main" val="150556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963392"/>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pic>
        <p:nvPicPr>
          <p:cNvPr id="2" name="Picture 1">
            <a:extLst>
              <a:ext uri="{FF2B5EF4-FFF2-40B4-BE49-F238E27FC236}">
                <a16:creationId xmlns:a16="http://schemas.microsoft.com/office/drawing/2014/main" id="{064781D7-2796-7541-96BE-28E888D94B8E}"/>
              </a:ext>
            </a:extLst>
          </p:cNvPr>
          <p:cNvPicPr>
            <a:picLocks noChangeAspect="1"/>
          </p:cNvPicPr>
          <p:nvPr/>
        </p:nvPicPr>
        <p:blipFill>
          <a:blip r:embed="rId2"/>
          <a:stretch>
            <a:fillRect/>
          </a:stretch>
        </p:blipFill>
        <p:spPr>
          <a:xfrm>
            <a:off x="0" y="956086"/>
            <a:ext cx="12192000" cy="5519517"/>
          </a:xfrm>
          <a:prstGeom prst="rect">
            <a:avLst/>
          </a:prstGeom>
        </p:spPr>
      </p:pic>
    </p:spTree>
    <p:extLst>
      <p:ext uri="{BB962C8B-B14F-4D97-AF65-F5344CB8AC3E}">
        <p14:creationId xmlns:p14="http://schemas.microsoft.com/office/powerpoint/2010/main" val="3098574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15"/>
            <a:ext cx="12192000" cy="58856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Human Genome Project</a:t>
            </a:r>
          </a:p>
        </p:txBody>
      </p:sp>
      <p:pic>
        <p:nvPicPr>
          <p:cNvPr id="2" name="Picture 1">
            <a:extLst>
              <a:ext uri="{FF2B5EF4-FFF2-40B4-BE49-F238E27FC236}">
                <a16:creationId xmlns:a16="http://schemas.microsoft.com/office/drawing/2014/main" id="{BB4944F3-33C5-BC4B-A1FF-9E697D40BF01}"/>
              </a:ext>
            </a:extLst>
          </p:cNvPr>
          <p:cNvPicPr>
            <a:picLocks noChangeAspect="1"/>
          </p:cNvPicPr>
          <p:nvPr/>
        </p:nvPicPr>
        <p:blipFill>
          <a:blip r:embed="rId2"/>
          <a:stretch>
            <a:fillRect/>
          </a:stretch>
        </p:blipFill>
        <p:spPr>
          <a:xfrm>
            <a:off x="0" y="588976"/>
            <a:ext cx="12192000" cy="5886642"/>
          </a:xfrm>
          <a:prstGeom prst="rect">
            <a:avLst/>
          </a:prstGeom>
        </p:spPr>
      </p:pic>
    </p:spTree>
    <p:extLst>
      <p:ext uri="{BB962C8B-B14F-4D97-AF65-F5344CB8AC3E}">
        <p14:creationId xmlns:p14="http://schemas.microsoft.com/office/powerpoint/2010/main" val="1726720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A8C9-57F1-4001-9FCD-0796B49A1CE4}"/>
              </a:ext>
            </a:extLst>
          </p:cNvPr>
          <p:cNvPicPr>
            <a:picLocks noChangeAspect="1"/>
          </p:cNvPicPr>
          <p:nvPr/>
        </p:nvPicPr>
        <p:blipFill>
          <a:blip r:embed="rId3"/>
          <a:stretch>
            <a:fillRect/>
          </a:stretch>
        </p:blipFill>
        <p:spPr>
          <a:xfrm>
            <a:off x="20599" y="1371244"/>
            <a:ext cx="5137722" cy="3894811"/>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862049"/>
          </a:xfrm>
          <a:prstGeom prst="rect">
            <a:avLst/>
          </a:prstGeom>
          <a:solidFill>
            <a:srgbClr val="F9F2E0"/>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Integrated Analysis of Carbon Dioxide and Oxygen reveals</a:t>
            </a:r>
          </a:p>
          <a:p>
            <a:pPr algn="ctr"/>
            <a:r>
              <a:rPr lang="en-US" sz="3600" dirty="0">
                <a:solidFill>
                  <a:srgbClr val="00395C"/>
                </a:solidFill>
              </a:rPr>
              <a:t>Ocean Processes and Sensor Biases </a:t>
            </a:r>
          </a:p>
        </p:txBody>
      </p:sp>
      <p:pic>
        <p:nvPicPr>
          <p:cNvPr id="3" name="Picture 2">
            <a:extLst>
              <a:ext uri="{FF2B5EF4-FFF2-40B4-BE49-F238E27FC236}">
                <a16:creationId xmlns:a16="http://schemas.microsoft.com/office/drawing/2014/main" id="{B3631362-8ADE-4E11-88E9-4C5FE5D8D74F}"/>
              </a:ext>
            </a:extLst>
          </p:cNvPr>
          <p:cNvPicPr>
            <a:picLocks noChangeAspect="1"/>
          </p:cNvPicPr>
          <p:nvPr/>
        </p:nvPicPr>
        <p:blipFill>
          <a:blip r:embed="rId4"/>
          <a:stretch>
            <a:fillRect/>
          </a:stretch>
        </p:blipFill>
        <p:spPr>
          <a:xfrm>
            <a:off x="4977404" y="1222611"/>
            <a:ext cx="7215029" cy="4264145"/>
          </a:xfrm>
          <a:prstGeom prst="rect">
            <a:avLst/>
          </a:prstGeom>
        </p:spPr>
      </p:pic>
      <p:sp>
        <p:nvSpPr>
          <p:cNvPr id="7" name="TextBox 6">
            <a:extLst>
              <a:ext uri="{FF2B5EF4-FFF2-40B4-BE49-F238E27FC236}">
                <a16:creationId xmlns:a16="http://schemas.microsoft.com/office/drawing/2014/main" id="{CCD6C003-162F-4BCD-AFFA-3D3BCE6C3069}"/>
              </a:ext>
            </a:extLst>
          </p:cNvPr>
          <p:cNvSpPr txBox="1"/>
          <p:nvPr/>
        </p:nvSpPr>
        <p:spPr>
          <a:xfrm>
            <a:off x="5158321" y="1762362"/>
            <a:ext cx="6096000" cy="369332"/>
          </a:xfrm>
          <a:prstGeom prst="rect">
            <a:avLst/>
          </a:prstGeom>
          <a:noFill/>
        </p:spPr>
        <p:txBody>
          <a:bodyPr wrap="square">
            <a:spAutoFit/>
          </a:bodyPr>
          <a:lstStyle/>
          <a:p>
            <a:r>
              <a:rPr lang="en-US" dirty="0"/>
              <a:t>My suggestion: </a:t>
            </a:r>
          </a:p>
        </p:txBody>
      </p:sp>
      <p:sp>
        <p:nvSpPr>
          <p:cNvPr id="11" name="TextBox 10">
            <a:extLst>
              <a:ext uri="{FF2B5EF4-FFF2-40B4-BE49-F238E27FC236}">
                <a16:creationId xmlns:a16="http://schemas.microsoft.com/office/drawing/2014/main" id="{49731AF4-0E0F-43CE-923B-93FB5DD34F33}"/>
              </a:ext>
            </a:extLst>
          </p:cNvPr>
          <p:cNvSpPr txBox="1"/>
          <p:nvPr/>
        </p:nvSpPr>
        <p:spPr>
          <a:xfrm>
            <a:off x="5257800" y="5477823"/>
            <a:ext cx="6096000" cy="369332"/>
          </a:xfrm>
          <a:prstGeom prst="rect">
            <a:avLst/>
          </a:prstGeom>
          <a:noFill/>
        </p:spPr>
        <p:txBody>
          <a:bodyPr wrap="square">
            <a:spAutoFit/>
          </a:bodyPr>
          <a:lstStyle/>
          <a:p>
            <a:r>
              <a:rPr lang="en-US" dirty="0"/>
              <a:t>Or Monte Carlo</a:t>
            </a:r>
          </a:p>
        </p:txBody>
      </p:sp>
      <p:sp>
        <p:nvSpPr>
          <p:cNvPr id="12" name="Star: 5 Points 11">
            <a:extLst>
              <a:ext uri="{FF2B5EF4-FFF2-40B4-BE49-F238E27FC236}">
                <a16:creationId xmlns:a16="http://schemas.microsoft.com/office/drawing/2014/main" id="{856FFBA5-32D7-419F-9C69-DF5C1424C085}"/>
              </a:ext>
            </a:extLst>
          </p:cNvPr>
          <p:cNvSpPr/>
          <p:nvPr/>
        </p:nvSpPr>
        <p:spPr>
          <a:xfrm>
            <a:off x="7112000" y="5207200"/>
            <a:ext cx="533400" cy="48704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5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395C"/>
                </a:solidFill>
              </a:rPr>
              <a:t>Behavioral and neural mechanisms of associative learning</a:t>
            </a:r>
            <a:r>
              <a:rPr lang="en-US" sz="2400" dirty="0">
                <a:solidFill>
                  <a:srgbClr val="00395C"/>
                </a:solidFill>
              </a:rPr>
              <a:t> </a:t>
            </a:r>
          </a:p>
          <a:p>
            <a:pPr lvl="1" algn="ctr"/>
            <a:r>
              <a:rPr lang="en-US" sz="2400" dirty="0">
                <a:solidFill>
                  <a:srgbClr val="00395C"/>
                </a:solidFill>
              </a:rPr>
              <a:t>(Y., Cheng, Post-Doc, JHU) </a:t>
            </a:r>
          </a:p>
        </p:txBody>
      </p:sp>
      <p:pic>
        <p:nvPicPr>
          <p:cNvPr id="2050" name="Picture 2" descr="Stream episode Save the Universe Podcast #34 - Skinner Box by Dialog  Choices podcast | Listen online for free on SoundCloud">
            <a:extLst>
              <a:ext uri="{FF2B5EF4-FFF2-40B4-BE49-F238E27FC236}">
                <a16:creationId xmlns:a16="http://schemas.microsoft.com/office/drawing/2014/main" id="{9253A7C3-88B8-48A9-983C-FEEDB7F7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1575"/>
            <a:ext cx="3870325" cy="3870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E75486-1EC0-4728-9C99-83C1C4D56D40}"/>
              </a:ext>
            </a:extLst>
          </p:cNvPr>
          <p:cNvSpPr txBox="1"/>
          <p:nvPr/>
        </p:nvSpPr>
        <p:spPr>
          <a:xfrm>
            <a:off x="4191000" y="1171575"/>
            <a:ext cx="7708900" cy="4524315"/>
          </a:xfrm>
          <a:prstGeom prst="rect">
            <a:avLst/>
          </a:prstGeom>
          <a:noFill/>
        </p:spPr>
        <p:txBody>
          <a:bodyPr wrap="square">
            <a:spAutoFit/>
          </a:bodyPr>
          <a:lstStyle/>
          <a:p>
            <a:r>
              <a:rPr lang="en-US" dirty="0"/>
              <a:t>Study Design: </a:t>
            </a:r>
          </a:p>
          <a:p>
            <a:r>
              <a:rPr lang="en-US" dirty="0"/>
              <a:t>Set an average number of push to trigger reward (food delivery)</a:t>
            </a:r>
          </a:p>
          <a:p>
            <a:r>
              <a:rPr lang="en-US" dirty="0"/>
              <a:t>Then each training sessions (30 mins), recording the signal of 1 (pushing) or 0 (No) with 10 </a:t>
            </a:r>
            <a:r>
              <a:rPr lang="en-US" dirty="0" err="1"/>
              <a:t>ms</a:t>
            </a:r>
            <a:r>
              <a:rPr lang="en-US" dirty="0"/>
              <a:t> windows.</a:t>
            </a:r>
          </a:p>
          <a:p>
            <a:endParaRPr lang="en-US" dirty="0"/>
          </a:p>
          <a:p>
            <a:r>
              <a:rPr lang="en-US" dirty="0"/>
              <a:t>From the binary signal, design an algorithm to analysis the data and find the certain pattern or behavior.</a:t>
            </a:r>
          </a:p>
          <a:p>
            <a:endParaRPr lang="en-US" dirty="0"/>
          </a:p>
          <a:p>
            <a:r>
              <a:rPr lang="en-US" dirty="0"/>
              <a:t>My solution:</a:t>
            </a:r>
          </a:p>
          <a:p>
            <a:pPr marL="342900" indent="-342900">
              <a:buAutoNum type="arabicPeriod"/>
            </a:pPr>
            <a:r>
              <a:rPr lang="en-US" dirty="0"/>
              <a:t>For 30 mins, each windows is 10 </a:t>
            </a:r>
            <a:r>
              <a:rPr lang="en-US" dirty="0" err="1"/>
              <a:t>ms.</a:t>
            </a:r>
            <a:r>
              <a:rPr lang="en-US" dirty="0"/>
              <a:t> In total there is 180K (N) data points.</a:t>
            </a:r>
          </a:p>
          <a:p>
            <a:pPr marL="342900" indent="-342900">
              <a:buAutoNum type="arabicPeriod"/>
            </a:pPr>
            <a:r>
              <a:rPr lang="en-US" dirty="0"/>
              <a:t>Set your searching window length range, such as between 6~10. (6 windows means search for 6*10ms pattern)</a:t>
            </a:r>
          </a:p>
          <a:p>
            <a:pPr marL="342900" indent="-342900">
              <a:buAutoNum type="arabicPeriod"/>
            </a:pPr>
            <a:r>
              <a:rPr lang="en-US" dirty="0"/>
              <a:t>For example, if the number of data points is N, then convert all data from [0,6] [1,7] [2,8] … [N-6,N] to decimal (between 0 to 64). Then calculate their distribution and detect if there is any number standout. </a:t>
            </a:r>
          </a:p>
          <a:p>
            <a:endParaRPr lang="en-US" dirty="0"/>
          </a:p>
        </p:txBody>
      </p:sp>
    </p:spTree>
    <p:extLst>
      <p:ext uri="{BB962C8B-B14F-4D97-AF65-F5344CB8AC3E}">
        <p14:creationId xmlns:p14="http://schemas.microsoft.com/office/powerpoint/2010/main" val="195331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pic>
        <p:nvPicPr>
          <p:cNvPr id="10" name="Picture 9">
            <a:extLst>
              <a:ext uri="{FF2B5EF4-FFF2-40B4-BE49-F238E27FC236}">
                <a16:creationId xmlns:a16="http://schemas.microsoft.com/office/drawing/2014/main" id="{6E88034D-E6D2-264B-8F44-6678D2453104}"/>
              </a:ext>
            </a:extLst>
          </p:cNvPr>
          <p:cNvPicPr>
            <a:picLocks noChangeAspect="1"/>
          </p:cNvPicPr>
          <p:nvPr/>
        </p:nvPicPr>
        <p:blipFill rotWithShape="1">
          <a:blip r:embed="rId3"/>
          <a:srcRect l="609" t="17092"/>
          <a:stretch/>
        </p:blipFill>
        <p:spPr>
          <a:xfrm>
            <a:off x="0" y="920109"/>
            <a:ext cx="12192000" cy="5937892"/>
          </a:xfrm>
          <a:prstGeom prst="rect">
            <a:avLst/>
          </a:prstGeom>
        </p:spPr>
      </p:pic>
    </p:spTree>
    <p:extLst>
      <p:ext uri="{BB962C8B-B14F-4D97-AF65-F5344CB8AC3E}">
        <p14:creationId xmlns:p14="http://schemas.microsoft.com/office/powerpoint/2010/main" val="1919868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57</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58</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62</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64</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65</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68</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70</a:t>
            </a:fld>
            <a:endParaRPr lang="en-US"/>
          </a:p>
        </p:txBody>
      </p:sp>
    </p:spTree>
    <p:extLst>
      <p:ext uri="{BB962C8B-B14F-4D97-AF65-F5344CB8AC3E}">
        <p14:creationId xmlns:p14="http://schemas.microsoft.com/office/powerpoint/2010/main" val="37461012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71</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72</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73</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1/19/2022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74</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1/19/2022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76</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79</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80</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81</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82</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Architecture in </a:t>
            </a:r>
            <a:r>
              <a:rPr lang="en-US" sz="3600" dirty="0">
                <a:solidFill>
                  <a:srgbClr val="00B0F0"/>
                </a:solidFill>
              </a:rPr>
              <a:t>Transcription Regulation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83</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Tree>
    <p:extLst>
      <p:ext uri="{BB962C8B-B14F-4D97-AF65-F5344CB8AC3E}">
        <p14:creationId xmlns:p14="http://schemas.microsoft.com/office/powerpoint/2010/main" val="2898049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84</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85</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32717261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par>
                                <p:cTn id="11" presetID="1" presetClass="exit" presetSubtype="0" fill="hold" nodeType="withEffect">
                                  <p:stCondLst>
                                    <p:cond delay="0"/>
                                  </p:stCondLst>
                                  <p:childTnLst>
                                    <p:set>
                                      <p:cBhvr>
                                        <p:cTn id="12" dur="1" fill="hold">
                                          <p:stCondLst>
                                            <p:cond delay="0"/>
                                          </p:stCondLst>
                                        </p:cTn>
                                        <p:tgtEl>
                                          <p:spTgt spid="2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86</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4A48-AD59-498D-BFAF-BE2FD55B99FB}"/>
              </a:ext>
            </a:extLst>
          </p:cNvPr>
          <p:cNvSpPr>
            <a:spLocks noGrp="1"/>
          </p:cNvSpPr>
          <p:nvPr>
            <p:ph type="title"/>
          </p:nvPr>
        </p:nvSpPr>
        <p:spPr/>
        <p:txBody>
          <a:bodyPr/>
          <a:lstStyle/>
          <a:p>
            <a:r>
              <a:rPr lang="en-US" dirty="0" err="1"/>
              <a:t>Cohesin</a:t>
            </a:r>
            <a:endParaRPr lang="en-US" dirty="0"/>
          </a:p>
        </p:txBody>
      </p:sp>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87</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Tree>
    <p:extLst>
      <p:ext uri="{BB962C8B-B14F-4D97-AF65-F5344CB8AC3E}">
        <p14:creationId xmlns:p14="http://schemas.microsoft.com/office/powerpoint/2010/main" val="227124266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13021" y="2577516"/>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524000" y="387145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Sep.15.2021</a:t>
            </a:r>
          </a:p>
        </p:txBody>
      </p:sp>
      <p:sp>
        <p:nvSpPr>
          <p:cNvPr id="5" name="Slide Number Placeholder 4">
            <a:extLst>
              <a:ext uri="{FF2B5EF4-FFF2-40B4-BE49-F238E27FC236}">
                <a16:creationId xmlns:a16="http://schemas.microsoft.com/office/drawing/2014/main" id="{824FECF8-7CEC-4E86-BAE4-A293F4E812AD}"/>
              </a:ext>
            </a:extLst>
          </p:cNvPr>
          <p:cNvSpPr>
            <a:spLocks noGrp="1"/>
          </p:cNvSpPr>
          <p:nvPr>
            <p:ph type="sldNum" sz="quarter" idx="12"/>
          </p:nvPr>
        </p:nvSpPr>
        <p:spPr/>
        <p:txBody>
          <a:bodyPr/>
          <a:lstStyle/>
          <a:p>
            <a:fld id="{05F13240-7A30-43F2-A891-57B4712D9498}" type="slidenum">
              <a:rPr lang="en-US" smtClean="0"/>
              <a:t>88</a:t>
            </a:fld>
            <a:endParaRPr lang="en-US" dirty="0"/>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Xiaoyu Chen">
            <a:extLst>
              <a:ext uri="{FF2B5EF4-FFF2-40B4-BE49-F238E27FC236}">
                <a16:creationId xmlns:a16="http://schemas.microsoft.com/office/drawing/2014/main" id="{D9AFFC2D-3BA4-2E47-BC60-6DF923425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2653" y="5155835"/>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FF3F3C-8FCD-42B3-9FBF-CCD4A2219A0B}"/>
              </a:ext>
            </a:extLst>
          </p:cNvPr>
          <p:cNvSpPr txBox="1"/>
          <p:nvPr/>
        </p:nvSpPr>
        <p:spPr>
          <a:xfrm>
            <a:off x="838199" y="6172088"/>
            <a:ext cx="10108131" cy="369332"/>
          </a:xfrm>
          <a:prstGeom prst="rect">
            <a:avLst/>
          </a:prstGeom>
          <a:noFill/>
        </p:spPr>
        <p:txBody>
          <a:bodyPr wrap="square">
            <a:spAutoFit/>
          </a:bodyPr>
          <a:lstStyle/>
          <a:p>
            <a:r>
              <a:rPr lang="en-US" b="0" i="0" dirty="0">
                <a:solidFill>
                  <a:srgbClr val="00395C"/>
                </a:solidFill>
                <a:effectLst/>
              </a:rPr>
              <a:t>  </a:t>
            </a:r>
            <a:r>
              <a:rPr lang="en-US" b="0" i="0" dirty="0" err="1">
                <a:solidFill>
                  <a:srgbClr val="00395C"/>
                </a:solidFill>
                <a:effectLst/>
              </a:rPr>
              <a:t>Mimmi</a:t>
            </a:r>
            <a:r>
              <a:rPr lang="en-US" b="0" i="0" dirty="0">
                <a:solidFill>
                  <a:srgbClr val="00395C"/>
                </a:solidFill>
                <a:effectLst/>
              </a:rPr>
              <a:t>                 Saurabh                      Alex                   </a:t>
            </a:r>
            <a:r>
              <a:rPr lang="en-US" b="0" i="0" dirty="0" err="1">
                <a:solidFill>
                  <a:srgbClr val="00395C"/>
                </a:solidFill>
                <a:effectLst/>
              </a:rPr>
              <a:t>Xiaoyu</a:t>
            </a:r>
            <a:r>
              <a:rPr lang="en-US" b="0" i="0" dirty="0">
                <a:solidFill>
                  <a:srgbClr val="00395C"/>
                </a:solidFill>
                <a:effectLst/>
              </a:rPr>
              <a:t>                Andrew          </a:t>
            </a:r>
            <a:r>
              <a:rPr lang="en-US" b="0" i="0" dirty="0" err="1">
                <a:solidFill>
                  <a:srgbClr val="00395C"/>
                </a:solidFill>
                <a:effectLst/>
              </a:rPr>
              <a:t>Chamith</a:t>
            </a:r>
            <a:r>
              <a:rPr lang="en-US" b="0" i="0" dirty="0">
                <a:solidFill>
                  <a:srgbClr val="00395C"/>
                </a:solidFill>
                <a:effectLst/>
              </a:rPr>
              <a:t>                David</a:t>
            </a:r>
            <a:endParaRPr lang="en-US" dirty="0">
              <a:solidFill>
                <a:srgbClr val="00395C"/>
              </a:solidFill>
            </a:endParaRPr>
          </a:p>
        </p:txBody>
      </p:sp>
      <p:pic>
        <p:nvPicPr>
          <p:cNvPr id="6" name="Picture 4" descr="Mimmi Ballard">
            <a:extLst>
              <a:ext uri="{FF2B5EF4-FFF2-40B4-BE49-F238E27FC236}">
                <a16:creationId xmlns:a16="http://schemas.microsoft.com/office/drawing/2014/main" id="{C72D5915-BBC4-48BE-8FF6-DA7D70C2C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524" y="514099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urabh Paliwal">
            <a:extLst>
              <a:ext uri="{FF2B5EF4-FFF2-40B4-BE49-F238E27FC236}">
                <a16:creationId xmlns:a16="http://schemas.microsoft.com/office/drawing/2014/main" id="{661D57AB-782E-4C76-ABBF-AA660A2D25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053" y="515399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ex Adai">
            <a:extLst>
              <a:ext uri="{FF2B5EF4-FFF2-40B4-BE49-F238E27FC236}">
                <a16:creationId xmlns:a16="http://schemas.microsoft.com/office/drawing/2014/main" id="{6366FC54-937A-4F11-817E-7B3B036FA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4122" y="516265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irnberg">
            <a:extLst>
              <a:ext uri="{FF2B5EF4-FFF2-40B4-BE49-F238E27FC236}">
                <a16:creationId xmlns:a16="http://schemas.microsoft.com/office/drawing/2014/main" id="{91CA0034-2B61-4337-93B0-5C76F80C93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1184" y="515583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mith Fonseka">
            <a:extLst>
              <a:ext uri="{FF2B5EF4-FFF2-40B4-BE49-F238E27FC236}">
                <a16:creationId xmlns:a16="http://schemas.microsoft.com/office/drawing/2014/main" id="{89DD1998-A143-4E2B-9A5F-A7F0311DFB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6446" y="515331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vid Kuo">
            <a:extLst>
              <a:ext uri="{FF2B5EF4-FFF2-40B4-BE49-F238E27FC236}">
                <a16:creationId xmlns:a16="http://schemas.microsoft.com/office/drawing/2014/main" id="{BF7A9393-8791-4439-960C-F6C1B5101A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3831" y="5153317"/>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92C3FF-0D4A-4051-AFCD-BE1415D44292}"/>
              </a:ext>
            </a:extLst>
          </p:cNvPr>
          <p:cNvSpPr txBox="1"/>
          <p:nvPr/>
        </p:nvSpPr>
        <p:spPr>
          <a:xfrm>
            <a:off x="848832" y="6419575"/>
            <a:ext cx="10240927" cy="369332"/>
          </a:xfrm>
          <a:prstGeom prst="rect">
            <a:avLst/>
          </a:prstGeom>
          <a:noFill/>
        </p:spPr>
        <p:txBody>
          <a:bodyPr wrap="square">
            <a:spAutoFit/>
          </a:bodyPr>
          <a:lstStyle/>
          <a:p>
            <a:r>
              <a:rPr lang="en-US" b="0" i="0" dirty="0">
                <a:solidFill>
                  <a:srgbClr val="00395C"/>
                </a:solidFill>
                <a:effectLst/>
              </a:rPr>
              <a:t>  Ballard                  </a:t>
            </a:r>
            <a:r>
              <a:rPr lang="en-US" b="0" i="0" dirty="0" err="1">
                <a:solidFill>
                  <a:srgbClr val="00395C"/>
                </a:solidFill>
                <a:effectLst/>
              </a:rPr>
              <a:t>Paliwal</a:t>
            </a:r>
            <a:r>
              <a:rPr lang="en-US" b="0" i="0" dirty="0">
                <a:solidFill>
                  <a:srgbClr val="00395C"/>
                </a:solidFill>
                <a:effectLst/>
              </a:rPr>
              <a:t>                       Adai                    Chen                 </a:t>
            </a:r>
            <a:r>
              <a:rPr lang="en-US" b="0" i="0" dirty="0" err="1">
                <a:solidFill>
                  <a:srgbClr val="00395C"/>
                </a:solidFill>
                <a:effectLst/>
              </a:rPr>
              <a:t>Birnberg</a:t>
            </a:r>
            <a:r>
              <a:rPr lang="en-US" b="0" i="0" dirty="0">
                <a:solidFill>
                  <a:srgbClr val="00395C"/>
                </a:solidFill>
                <a:effectLst/>
              </a:rPr>
              <a:t>          Fonseka                 </a:t>
            </a:r>
            <a:r>
              <a:rPr lang="en-US" b="0" i="0" dirty="0" err="1">
                <a:solidFill>
                  <a:srgbClr val="00395C"/>
                </a:solidFill>
                <a:effectLst/>
              </a:rPr>
              <a:t>Kuo</a:t>
            </a:r>
            <a:endParaRPr lang="en-US" dirty="0">
              <a:solidFill>
                <a:srgbClr val="00395C"/>
              </a:solidFill>
            </a:endParaRPr>
          </a:p>
        </p:txBody>
      </p:sp>
      <p:pic>
        <p:nvPicPr>
          <p:cNvPr id="1040" name="Picture 16" descr="Home - Sana Biotechnology">
            <a:extLst>
              <a:ext uri="{FF2B5EF4-FFF2-40B4-BE49-F238E27FC236}">
                <a16:creationId xmlns:a16="http://schemas.microsoft.com/office/drawing/2014/main" id="{952D0E57-7D87-4DA8-A9BE-811A5D77E36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1082"/>
          <a:stretch/>
        </p:blipFill>
        <p:spPr bwMode="auto">
          <a:xfrm>
            <a:off x="1903832" y="3915311"/>
            <a:ext cx="2092847" cy="13878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C853933E-1362-4BA9-81EF-80D950720AD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8634"/>
          <a:stretch/>
        </p:blipFill>
        <p:spPr bwMode="auto">
          <a:xfrm>
            <a:off x="8699715" y="3739103"/>
            <a:ext cx="1194362" cy="174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81051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BBB604-AC95-824A-80F7-2F3011EDCAB7}"/>
              </a:ext>
            </a:extLst>
          </p:cNvPr>
          <p:cNvSpPr>
            <a:spLocks noGrp="1"/>
          </p:cNvSpPr>
          <p:nvPr>
            <p:ph type="sldNum" sz="quarter" idx="12"/>
          </p:nvPr>
        </p:nvSpPr>
        <p:spPr/>
        <p:txBody>
          <a:bodyPr/>
          <a:lstStyle/>
          <a:p>
            <a:fld id="{DBA6DB61-4362-44D1-BB09-4F1914041657}" type="slidenum">
              <a:rPr lang="en-US" smtClean="0"/>
              <a:t>89</a:t>
            </a:fld>
            <a:endParaRPr lang="en-US"/>
          </a:p>
        </p:txBody>
      </p:sp>
      <p:sp>
        <p:nvSpPr>
          <p:cNvPr id="5" name="Rectangle 4">
            <a:extLst>
              <a:ext uri="{FF2B5EF4-FFF2-40B4-BE49-F238E27FC236}">
                <a16:creationId xmlns:a16="http://schemas.microsoft.com/office/drawing/2014/main" id="{4F977375-55FE-3845-80B6-D10A8AFE9F6C}"/>
              </a:ext>
            </a:extLst>
          </p:cNvPr>
          <p:cNvSpPr/>
          <p:nvPr/>
        </p:nvSpPr>
        <p:spPr>
          <a:xfrm>
            <a:off x="914400" y="715000"/>
            <a:ext cx="10439400" cy="3693319"/>
          </a:xfrm>
          <a:prstGeom prst="rect">
            <a:avLst/>
          </a:prstGeom>
        </p:spPr>
        <p:txBody>
          <a:bodyPr wrap="square">
            <a:spAutoFit/>
          </a:bodyPr>
          <a:lstStyle/>
          <a:p>
            <a:r>
              <a:rPr lang="en-US" dirty="0" err="1">
                <a:solidFill>
                  <a:srgbClr val="00395C"/>
                </a:solidFill>
                <a:latin typeface="Roboto" panose="02000000000000000000" pitchFamily="2" charset="0"/>
              </a:rPr>
              <a:t>Indu</a:t>
            </a:r>
            <a:r>
              <a:rPr lang="en-US" dirty="0">
                <a:solidFill>
                  <a:srgbClr val="00395C"/>
                </a:solidFill>
                <a:latin typeface="Roboto" panose="02000000000000000000" pitchFamily="2" charset="0"/>
              </a:rPr>
              <a:t> Ramachandran – Director, Head of Translational Development </a:t>
            </a:r>
          </a:p>
          <a:p>
            <a:r>
              <a:rPr lang="en-US" dirty="0">
                <a:solidFill>
                  <a:srgbClr val="00395C"/>
                </a:solidFill>
                <a:latin typeface="Roboto" panose="02000000000000000000" pitchFamily="2" charset="0"/>
              </a:rPr>
              <a:t>Gloria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 Sr. Scientist, Molecular Biomarker Assays </a:t>
            </a:r>
            <a:r>
              <a:rPr lang="en-US" dirty="0">
                <a:solidFill>
                  <a:srgbClr val="00395C"/>
                </a:solidFill>
                <a:latin typeface="Roboto" panose="02000000000000000000" pitchFamily="2" charset="0"/>
                <a:hlinkClick r:id="rId2"/>
              </a:rPr>
              <a:t>https://irm.med.upenn.edu/wp-content/uploads/sites/33/2021/03/IRM-2021-Heme-Symposium-Booklet_x.pdf</a:t>
            </a:r>
            <a:endParaRPr lang="en-US" dirty="0">
              <a:solidFill>
                <a:srgbClr val="00395C"/>
              </a:solidFill>
              <a:latin typeface="Roboto" panose="02000000000000000000" pitchFamily="2" charset="0"/>
            </a:endParaRPr>
          </a:p>
          <a:p>
            <a:endParaRPr lang="en-US" dirty="0">
              <a:solidFill>
                <a:srgbClr val="00395C"/>
              </a:solidFill>
              <a:latin typeface="Roboto" panose="02000000000000000000" pitchFamily="2" charset="0"/>
            </a:endParaRPr>
          </a:p>
          <a:p>
            <a:r>
              <a:rPr lang="en-US" dirty="0" err="1">
                <a:solidFill>
                  <a:srgbClr val="00395C"/>
                </a:solidFill>
                <a:latin typeface="Roboto" panose="02000000000000000000" pitchFamily="2" charset="0"/>
              </a:rPr>
              <a:t>Amarin</a:t>
            </a:r>
            <a:r>
              <a:rPr lang="en-US" dirty="0">
                <a:solidFill>
                  <a:srgbClr val="00395C"/>
                </a:solidFill>
                <a:latin typeface="Roboto" panose="02000000000000000000" pitchFamily="2" charset="0"/>
              </a:rPr>
              <a:t> Cogburn – Scientist, Analytical Development </a:t>
            </a:r>
          </a:p>
          <a:p>
            <a:r>
              <a:rPr lang="en-US" dirty="0">
                <a:solidFill>
                  <a:srgbClr val="00395C"/>
                </a:solidFill>
                <a:latin typeface="Roboto" panose="02000000000000000000" pitchFamily="2" charset="0"/>
              </a:rPr>
              <a:t>Liam Chung – Scientist, Analytical Development </a:t>
            </a:r>
          </a:p>
          <a:p>
            <a:r>
              <a:rPr lang="en-US" dirty="0">
                <a:solidFill>
                  <a:srgbClr val="00395C"/>
                </a:solidFill>
                <a:latin typeface="Roboto" panose="02000000000000000000" pitchFamily="2" charset="0"/>
              </a:rPr>
              <a:t>Scott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 Associate Director, People Team </a:t>
            </a:r>
          </a:p>
          <a:p>
            <a:r>
              <a:rPr lang="en-US" dirty="0">
                <a:solidFill>
                  <a:srgbClr val="00395C"/>
                </a:solidFill>
                <a:latin typeface="Roboto" panose="02000000000000000000" pitchFamily="2" charset="0"/>
              </a:rPr>
              <a:t>Rupesh Amin - Lead, Cancer and Synthetic Biology</a:t>
            </a:r>
          </a:p>
          <a:p>
            <a:r>
              <a:rPr lang="en-US" dirty="0">
                <a:solidFill>
                  <a:srgbClr val="00395C"/>
                </a:solidFill>
                <a:latin typeface="Roboto" panose="02000000000000000000" pitchFamily="2" charset="0"/>
              </a:rPr>
              <a:t>Ashwini Balakrishnan - Senior Scientist, Cancer Biology</a:t>
            </a:r>
          </a:p>
          <a:p>
            <a:r>
              <a:rPr lang="en-US" dirty="0">
                <a:solidFill>
                  <a:srgbClr val="00395C"/>
                </a:solidFill>
                <a:latin typeface="Roboto" panose="02000000000000000000" pitchFamily="2" charset="0"/>
              </a:rPr>
              <a:t>Evan Thomas - Scientist, Cancer Biology</a:t>
            </a:r>
          </a:p>
          <a:p>
            <a:r>
              <a:rPr lang="en-US" dirty="0">
                <a:solidFill>
                  <a:srgbClr val="00395C"/>
                </a:solidFill>
                <a:latin typeface="Roboto" panose="02000000000000000000" pitchFamily="2" charset="0"/>
              </a:rPr>
              <a:t>Lucas Thompson – Principal Scientist </a:t>
            </a:r>
          </a:p>
          <a:p>
            <a:r>
              <a:rPr lang="en-US" dirty="0" err="1">
                <a:solidFill>
                  <a:srgbClr val="00395C"/>
                </a:solidFill>
                <a:latin typeface="Roboto" panose="02000000000000000000" pitchFamily="2" charset="0"/>
              </a:rPr>
              <a:t>Ohad</a:t>
            </a:r>
            <a:r>
              <a:rPr lang="en-US" dirty="0">
                <a:solidFill>
                  <a:srgbClr val="00395C"/>
                </a:solidFill>
                <a:latin typeface="Roboto" panose="02000000000000000000" pitchFamily="2" charset="0"/>
              </a:rPr>
              <a:t> Manor – Lead, Computational Biology</a:t>
            </a:r>
            <a:endParaRPr lang="en-US" dirty="0">
              <a:solidFill>
                <a:srgbClr val="00395C"/>
              </a:solidFill>
            </a:endParaRPr>
          </a:p>
          <a:p>
            <a:endParaRPr lang="en-US" dirty="0">
              <a:solidFill>
                <a:srgbClr val="00395C"/>
              </a:solidFill>
              <a:latin typeface="Roboto" panose="02000000000000000000" pitchFamily="2" charset="0"/>
            </a:endParaRPr>
          </a:p>
        </p:txBody>
      </p:sp>
    </p:spTree>
    <p:extLst>
      <p:ext uri="{BB962C8B-B14F-4D97-AF65-F5344CB8AC3E}">
        <p14:creationId xmlns:p14="http://schemas.microsoft.com/office/powerpoint/2010/main" val="25927520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02191" y="2173704"/>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474770" y="331896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Sep.22.2021</a:t>
            </a:r>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557486-7461-CC49-9FD4-0F425E9DBEB9}"/>
              </a:ext>
            </a:extLst>
          </p:cNvPr>
          <p:cNvSpPr/>
          <p:nvPr/>
        </p:nvSpPr>
        <p:spPr>
          <a:xfrm>
            <a:off x="502191" y="6178296"/>
            <a:ext cx="11423497" cy="400110"/>
          </a:xfrm>
          <a:prstGeom prst="rect">
            <a:avLst/>
          </a:prstGeom>
        </p:spPr>
        <p:txBody>
          <a:bodyPr wrap="square">
            <a:spAutoFit/>
          </a:bodyPr>
          <a:lstStyle/>
          <a:p>
            <a:r>
              <a:rPr lang="en-US" sz="2000" dirty="0" err="1">
                <a:solidFill>
                  <a:srgbClr val="00395C"/>
                </a:solidFill>
              </a:rPr>
              <a:t>Indu</a:t>
            </a:r>
            <a:r>
              <a:rPr lang="en-US" sz="2000" dirty="0">
                <a:solidFill>
                  <a:srgbClr val="00395C"/>
                </a:solidFill>
              </a:rPr>
              <a:t>            Gloria         </a:t>
            </a:r>
            <a:r>
              <a:rPr lang="en-US" sz="2000" dirty="0" err="1">
                <a:solidFill>
                  <a:srgbClr val="00395C"/>
                </a:solidFill>
              </a:rPr>
              <a:t>Amarin</a:t>
            </a:r>
            <a:r>
              <a:rPr lang="en-US" sz="2000" dirty="0">
                <a:solidFill>
                  <a:srgbClr val="00395C"/>
                </a:solidFill>
              </a:rPr>
              <a:t>      Liam         Scott           Rupesh     Ashwini           Evan            Lucas            </a:t>
            </a:r>
            <a:r>
              <a:rPr lang="en-US" sz="2000" dirty="0" err="1">
                <a:solidFill>
                  <a:srgbClr val="00395C"/>
                </a:solidFill>
              </a:rPr>
              <a:t>Ohad</a:t>
            </a:r>
            <a:endParaRPr lang="en-US" sz="2000" dirty="0">
              <a:solidFill>
                <a:srgbClr val="00395C"/>
              </a:solidFill>
            </a:endParaRPr>
          </a:p>
        </p:txBody>
      </p:sp>
      <p:pic>
        <p:nvPicPr>
          <p:cNvPr id="23" name="Picture 4" descr="Indu’s profile picture">
            <a:extLst>
              <a:ext uri="{FF2B5EF4-FFF2-40B4-BE49-F238E27FC236}">
                <a16:creationId xmlns:a16="http://schemas.microsoft.com/office/drawing/2014/main" id="{9376B130-0E4E-4C44-AD90-970913CEF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70" y="511265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loria Jih">
            <a:extLst>
              <a:ext uri="{FF2B5EF4-FFF2-40B4-BE49-F238E27FC236}">
                <a16:creationId xmlns:a16="http://schemas.microsoft.com/office/drawing/2014/main" id="{453BA306-BACB-9F4A-96E6-66A77F9ED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rin’s profile picture">
            <a:extLst>
              <a:ext uri="{FF2B5EF4-FFF2-40B4-BE49-F238E27FC236}">
                <a16:creationId xmlns:a16="http://schemas.microsoft.com/office/drawing/2014/main" id="{A4A4B048-09A7-7946-AFBD-925C0ABE9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5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am Chung">
            <a:extLst>
              <a:ext uri="{FF2B5EF4-FFF2-40B4-BE49-F238E27FC236}">
                <a16:creationId xmlns:a16="http://schemas.microsoft.com/office/drawing/2014/main" id="{F36EEA4C-0D01-FC41-A101-686CAF8E11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2851" y="5085989"/>
            <a:ext cx="738584"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ott Canavera">
            <a:extLst>
              <a:ext uri="{FF2B5EF4-FFF2-40B4-BE49-F238E27FC236}">
                <a16:creationId xmlns:a16="http://schemas.microsoft.com/office/drawing/2014/main" id="{F95D8DB2-3621-3843-B579-1DDACD6501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4345" y="5081099"/>
            <a:ext cx="1143777" cy="11437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upesh Amin">
            <a:extLst>
              <a:ext uri="{FF2B5EF4-FFF2-40B4-BE49-F238E27FC236}">
                <a16:creationId xmlns:a16="http://schemas.microsoft.com/office/drawing/2014/main" id="{A857E208-BAFF-404A-AFDA-EEB5989A0D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2737"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shwini Balakrishnan">
            <a:extLst>
              <a:ext uri="{FF2B5EF4-FFF2-40B4-BE49-F238E27FC236}">
                <a16:creationId xmlns:a16="http://schemas.microsoft.com/office/drawing/2014/main" id="{8FA61FE5-9B9D-C248-B3B3-E047034181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59461"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van Thomas">
            <a:extLst>
              <a:ext uri="{FF2B5EF4-FFF2-40B4-BE49-F238E27FC236}">
                <a16:creationId xmlns:a16="http://schemas.microsoft.com/office/drawing/2014/main" id="{BEB0A594-33F9-4047-AC4F-AE1AFEB50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4339" y="508680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ucas Thompson">
            <a:extLst>
              <a:ext uri="{FF2B5EF4-FFF2-40B4-BE49-F238E27FC236}">
                <a16:creationId xmlns:a16="http://schemas.microsoft.com/office/drawing/2014/main" id="{6370E094-568E-6949-88E9-C1C9033BFC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2226" y="5090905"/>
            <a:ext cx="1135575" cy="1135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had Manor, PhD">
            <a:extLst>
              <a:ext uri="{FF2B5EF4-FFF2-40B4-BE49-F238E27FC236}">
                <a16:creationId xmlns:a16="http://schemas.microsoft.com/office/drawing/2014/main" id="{8F51CB40-2772-A444-818F-D80F50C4A0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81912" y="5096878"/>
            <a:ext cx="1143776" cy="114377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58DF4E2-2ACD-CA4C-BE88-0FEBEAF8FE02}"/>
              </a:ext>
            </a:extLst>
          </p:cNvPr>
          <p:cNvSpPr/>
          <p:nvPr/>
        </p:nvSpPr>
        <p:spPr>
          <a:xfrm>
            <a:off x="33025" y="6488668"/>
            <a:ext cx="12027489" cy="369332"/>
          </a:xfrm>
          <a:prstGeom prst="rect">
            <a:avLst/>
          </a:prstGeom>
        </p:spPr>
        <p:txBody>
          <a:bodyPr wrap="square">
            <a:spAutoFit/>
          </a:bodyPr>
          <a:lstStyle/>
          <a:p>
            <a:r>
              <a:rPr lang="en-US" dirty="0">
                <a:solidFill>
                  <a:srgbClr val="00395C"/>
                </a:solidFill>
                <a:latin typeface="Roboto" panose="02000000000000000000" pitchFamily="2" charset="0"/>
              </a:rPr>
              <a:t>Ramachandran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Cogburn    Chung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Amin    Balakrishnan   Thomas     Thompson      Manor</a:t>
            </a:r>
            <a:endParaRPr lang="en-US" dirty="0">
              <a:solidFill>
                <a:srgbClr val="00395C"/>
              </a:solidFill>
            </a:endParaRPr>
          </a:p>
        </p:txBody>
      </p:sp>
      <p:pic>
        <p:nvPicPr>
          <p:cNvPr id="1050" name="Picture 26" descr="Home | Century Therapeutics">
            <a:extLst>
              <a:ext uri="{FF2B5EF4-FFF2-40B4-BE49-F238E27FC236}">
                <a16:creationId xmlns:a16="http://schemas.microsoft.com/office/drawing/2014/main" id="{AE306EC5-05C3-E14E-B88F-319A6657C399}"/>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72279"/>
          <a:stretch/>
        </p:blipFill>
        <p:spPr bwMode="auto">
          <a:xfrm>
            <a:off x="2586990" y="3401894"/>
            <a:ext cx="1129436" cy="114350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entury Therapeutics Launches With USD 250M Financing for Induced  Pluripotent Stem Cell (iPSC) Allogeneic Cell Therapy Platform | Business  Wire">
            <a:extLst>
              <a:ext uri="{FF2B5EF4-FFF2-40B4-BE49-F238E27FC236}">
                <a16:creationId xmlns:a16="http://schemas.microsoft.com/office/drawing/2014/main" id="{BFA600F4-A02E-BA49-9942-688935858F23}"/>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30082" t="19348" b="21976"/>
          <a:stretch/>
        </p:blipFill>
        <p:spPr bwMode="auto">
          <a:xfrm>
            <a:off x="7837635" y="3406321"/>
            <a:ext cx="3253352" cy="13651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C91E15-761A-6B4F-8F41-55CF65721E23}"/>
              </a:ext>
            </a:extLst>
          </p:cNvPr>
          <p:cNvSpPr/>
          <p:nvPr/>
        </p:nvSpPr>
        <p:spPr>
          <a:xfrm>
            <a:off x="8445893" y="3416303"/>
            <a:ext cx="1944443" cy="400110"/>
          </a:xfrm>
          <a:prstGeom prst="rect">
            <a:avLst/>
          </a:prstGeom>
        </p:spPr>
        <p:txBody>
          <a:bodyPr wrap="none">
            <a:spAutoFit/>
          </a:bodyPr>
          <a:lstStyle/>
          <a:p>
            <a:r>
              <a:rPr lang="en-US" sz="2000" dirty="0">
                <a:solidFill>
                  <a:srgbClr val="00395C"/>
                </a:solidFill>
              </a:rPr>
              <a:t>For audiences in </a:t>
            </a:r>
          </a:p>
        </p:txBody>
      </p:sp>
    </p:spTree>
    <p:extLst>
      <p:ext uri="{BB962C8B-B14F-4D97-AF65-F5344CB8AC3E}">
        <p14:creationId xmlns:p14="http://schemas.microsoft.com/office/powerpoint/2010/main" val="21209573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40477</TotalTime>
  <Words>11509</Words>
  <Application>Microsoft Office PowerPoint</Application>
  <PresentationFormat>Widescreen</PresentationFormat>
  <Paragraphs>1248</Paragraphs>
  <Slides>90</Slides>
  <Notes>71</Notes>
  <HiddenSlides>5</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90</vt:i4>
      </vt:variant>
    </vt:vector>
  </HeadingPairs>
  <TitlesOfParts>
    <vt:vector size="110" baseType="lpstr">
      <vt:lpstr>DIN Next</vt:lpstr>
      <vt:lpstr>HardingText-Regular2</vt:lpstr>
      <vt:lpstr>Helvetica Neue</vt:lpstr>
      <vt:lpstr>Helvetica Neue Light</vt:lpstr>
      <vt:lpstr>HelveticaNeueLTStd-Lt</vt:lpstr>
      <vt:lpstr>Muli</vt:lpstr>
      <vt:lpstr>proxima-nova</vt:lpstr>
      <vt:lpstr>TimesNewRomanPS-ItalicMT</vt:lpstr>
      <vt:lpstr>TimesNewRomanPSMT</vt:lpstr>
      <vt:lpstr>Univers55Roman</vt:lpstr>
      <vt:lpstr>Arial</vt:lpstr>
      <vt:lpstr>Calibri</vt:lpstr>
      <vt:lpstr>Calibri Light</vt:lpstr>
      <vt:lpstr>Cambria Math</vt:lpstr>
      <vt:lpstr>Georgia</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Machine Learning Framework for Regulatory Network Flat Version</vt:lpstr>
      <vt:lpstr>Some Failed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Architecture in Transcription Regulation</vt:lpstr>
      <vt:lpstr>PowerPoint Presentation</vt:lpstr>
      <vt:lpstr>Hub interaction changes vs gene expression changes</vt:lpstr>
      <vt:lpstr>PowerPoint Presentation</vt:lpstr>
      <vt:lpstr>Cohesin</vt:lpstr>
      <vt:lpstr>Study of Transcriptional and Post-transcriptional Regulation in Immune Systems </vt:lpstr>
      <vt:lpstr>PowerPoint Presentation</vt:lpstr>
      <vt:lpstr>Study of Transcriptional and Post-transcriptional Regulation in Immune Systems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Li, Xiang</cp:lastModifiedBy>
  <cp:revision>1363</cp:revision>
  <dcterms:created xsi:type="dcterms:W3CDTF">2018-04-23T21:48:17Z</dcterms:created>
  <dcterms:modified xsi:type="dcterms:W3CDTF">2022-01-19T22:31:03Z</dcterms:modified>
</cp:coreProperties>
</file>